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1.jpg" ContentType="image/jpeg"/>
  <Override PartName="/ppt/notesSlides/notesSlide11.xml" ContentType="application/vnd.openxmlformats-officedocument.presentationml.notesSlide+xml"/>
  <Override PartName="/ppt/media/image36.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74.jpg" ContentType="image/jpeg"/>
  <Override PartName="/ppt/notesSlides/notesSlide24.xml" ContentType="application/vnd.openxmlformats-officedocument.presentationml.notesSlide+xml"/>
  <Override PartName="/ppt/media/image75.jpg" ContentType="image/jpeg"/>
  <Override PartName="/ppt/notesSlides/notesSlide2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ppt/charts/chart4.xml" ContentType="application/vnd.openxmlformats-officedocument.drawingml.chart+xml"/>
  <Override PartName="/ppt/notesSlides/notesSlide28.xml" ContentType="application/vnd.openxmlformats-officedocument.presentationml.notesSlide+xml"/>
  <Override PartName="/ppt/charts/chart5.xml" ContentType="application/vnd.openxmlformats-officedocument.drawingml.chart+xml"/>
  <Override PartName="/ppt/notesSlides/notesSlide29.xml" ContentType="application/vnd.openxmlformats-officedocument.presentationml.notesSlide+xml"/>
  <Override PartName="/ppt/charts/chart6.xml" ContentType="application/vnd.openxmlformats-officedocument.drawingml.chart+xml"/>
  <Override PartName="/ppt/notesSlides/notesSlide30.xml" ContentType="application/vnd.openxmlformats-officedocument.presentationml.notesSlide+xml"/>
  <Override PartName="/ppt/charts/chart7.xml" ContentType="application/vnd.openxmlformats-officedocument.drawingml.chart+xml"/>
  <Override PartName="/ppt/notesSlides/notesSlide31.xml" ContentType="application/vnd.openxmlformats-officedocument.presentationml.notesSlide+xml"/>
  <Override PartName="/ppt/charts/chart8.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9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767" r:id="rId2"/>
    <p:sldMasterId id="2147483783" r:id="rId3"/>
    <p:sldMasterId id="2147483803" r:id="rId4"/>
    <p:sldMasterId id="2147483811" r:id="rId5"/>
    <p:sldMasterId id="2147483815" r:id="rId6"/>
    <p:sldMasterId id="2147483882" r:id="rId7"/>
  </p:sldMasterIdLst>
  <p:notesMasterIdLst>
    <p:notesMasterId r:id="rId91"/>
  </p:notesMasterIdLst>
  <p:handoutMasterIdLst>
    <p:handoutMasterId r:id="rId92"/>
  </p:handoutMasterIdLst>
  <p:sldIdLst>
    <p:sldId id="669" r:id="rId8"/>
    <p:sldId id="618" r:id="rId9"/>
    <p:sldId id="642" r:id="rId10"/>
    <p:sldId id="643" r:id="rId11"/>
    <p:sldId id="644" r:id="rId12"/>
    <p:sldId id="645" r:id="rId13"/>
    <p:sldId id="646" r:id="rId14"/>
    <p:sldId id="647" r:id="rId15"/>
    <p:sldId id="648" r:id="rId16"/>
    <p:sldId id="651" r:id="rId17"/>
    <p:sldId id="652" r:id="rId18"/>
    <p:sldId id="653" r:id="rId19"/>
    <p:sldId id="654" r:id="rId20"/>
    <p:sldId id="658" r:id="rId21"/>
    <p:sldId id="667" r:id="rId22"/>
    <p:sldId id="655" r:id="rId23"/>
    <p:sldId id="656" r:id="rId24"/>
    <p:sldId id="657" r:id="rId25"/>
    <p:sldId id="650" r:id="rId26"/>
    <p:sldId id="649" r:id="rId27"/>
    <p:sldId id="436" r:id="rId28"/>
    <p:sldId id="659" r:id="rId29"/>
    <p:sldId id="660" r:id="rId30"/>
    <p:sldId id="661" r:id="rId31"/>
    <p:sldId id="664" r:id="rId32"/>
    <p:sldId id="663" r:id="rId33"/>
    <p:sldId id="662" r:id="rId34"/>
    <p:sldId id="572" r:id="rId35"/>
    <p:sldId id="575" r:id="rId36"/>
    <p:sldId id="573" r:id="rId37"/>
    <p:sldId id="634" r:id="rId38"/>
    <p:sldId id="635" r:id="rId39"/>
    <p:sldId id="627" r:id="rId40"/>
    <p:sldId id="625" r:id="rId41"/>
    <p:sldId id="673" r:id="rId42"/>
    <p:sldId id="565" r:id="rId43"/>
    <p:sldId id="566" r:id="rId44"/>
    <p:sldId id="672" r:id="rId45"/>
    <p:sldId id="567" r:id="rId46"/>
    <p:sldId id="568" r:id="rId47"/>
    <p:sldId id="569" r:id="rId48"/>
    <p:sldId id="570" r:id="rId49"/>
    <p:sldId id="571" r:id="rId50"/>
    <p:sldId id="591" r:id="rId51"/>
    <p:sldId id="592" r:id="rId52"/>
    <p:sldId id="593" r:id="rId53"/>
    <p:sldId id="563" r:id="rId54"/>
    <p:sldId id="665" r:id="rId55"/>
    <p:sldId id="595" r:id="rId56"/>
    <p:sldId id="596" r:id="rId57"/>
    <p:sldId id="597" r:id="rId58"/>
    <p:sldId id="598" r:id="rId59"/>
    <p:sldId id="606" r:id="rId60"/>
    <p:sldId id="608" r:id="rId61"/>
    <p:sldId id="609" r:id="rId62"/>
    <p:sldId id="638" r:id="rId63"/>
    <p:sldId id="641" r:id="rId64"/>
    <p:sldId id="639" r:id="rId65"/>
    <p:sldId id="640" r:id="rId66"/>
    <p:sldId id="668" r:id="rId67"/>
    <p:sldId id="632" r:id="rId68"/>
    <p:sldId id="633" r:id="rId69"/>
    <p:sldId id="610" r:id="rId70"/>
    <p:sldId id="611" r:id="rId71"/>
    <p:sldId id="612" r:id="rId72"/>
    <p:sldId id="613" r:id="rId73"/>
    <p:sldId id="614" r:id="rId74"/>
    <p:sldId id="615" r:id="rId75"/>
    <p:sldId id="616" r:id="rId76"/>
    <p:sldId id="474" r:id="rId77"/>
    <p:sldId id="628" r:id="rId78"/>
    <p:sldId id="629" r:id="rId79"/>
    <p:sldId id="483" r:id="rId80"/>
    <p:sldId id="493" r:id="rId81"/>
    <p:sldId id="584" r:id="rId82"/>
    <p:sldId id="674" r:id="rId83"/>
    <p:sldId id="586" r:id="rId84"/>
    <p:sldId id="603" r:id="rId85"/>
    <p:sldId id="604" r:id="rId86"/>
    <p:sldId id="636" r:id="rId87"/>
    <p:sldId id="585" r:id="rId88"/>
    <p:sldId id="583" r:id="rId89"/>
    <p:sldId id="582" r:id="rId90"/>
  </p:sldIdLst>
  <p:sldSz cx="12190413" cy="6858000"/>
  <p:notesSz cx="6858000" cy="92964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993423"/>
    <a:srgbClr val="6515A7"/>
    <a:srgbClr val="000000"/>
    <a:srgbClr val="7030A0"/>
    <a:srgbClr val="FCFCFC"/>
    <a:srgbClr val="FF0000"/>
    <a:srgbClr val="0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6" autoAdjust="0"/>
    <p:restoredTop sz="94629" autoAdjust="0"/>
  </p:normalViewPr>
  <p:slideViewPr>
    <p:cSldViewPr>
      <p:cViewPr varScale="1">
        <p:scale>
          <a:sx n="62" d="100"/>
          <a:sy n="62" d="100"/>
        </p:scale>
        <p:origin x="820" y="28"/>
      </p:cViewPr>
      <p:guideLst>
        <p:guide orient="horz" pos="2160"/>
        <p:guide pos="2880"/>
        <p:guide pos="384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90" d="100"/>
        <a:sy n="90" d="100"/>
      </p:scale>
      <p:origin x="0" y="27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theme" Target="theme/theme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Vikash%20PC\Documents\tata%20steel%20graph.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F:\Vikash%20PC\Documents\tata%20steel%20graph.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73477423951565"/>
          <c:y val="0.10854865845969437"/>
          <c:w val="0.87244325375216014"/>
          <c:h val="0.74634760219381358"/>
        </c:manualLayout>
      </c:layout>
      <c:lineChart>
        <c:grouping val="standard"/>
        <c:varyColors val="0"/>
        <c:ser>
          <c:idx val="0"/>
          <c:order val="0"/>
          <c:spPr>
            <a:ln w="31750" cap="sq">
              <a:solidFill>
                <a:schemeClr val="accent1"/>
              </a:solidFill>
              <a:round/>
            </a:ln>
            <a:effectLst>
              <a:glow rad="38100">
                <a:schemeClr val="accent1"/>
              </a:glow>
              <a:softEdge rad="0"/>
            </a:effectLst>
          </c:spPr>
          <c:marker>
            <c:symbol val="circle"/>
            <c:size val="5"/>
            <c:spPr>
              <a:solidFill>
                <a:schemeClr val="accent1"/>
              </a:solidFill>
              <a:ln w="66675">
                <a:solidFill>
                  <a:schemeClr val="accent1"/>
                </a:solidFill>
              </a:ln>
              <a:effectLst>
                <a:glow rad="38100">
                  <a:schemeClr val="accent1"/>
                </a:glow>
                <a:softEdge rad="0"/>
              </a:effectLst>
            </c:spPr>
          </c:marker>
          <c:cat>
            <c:numRef>
              <c:f>data!$B$30:$B$37</c:f>
              <c:numCache>
                <c:formatCode>General</c:formatCode>
                <c:ptCount val="8"/>
                <c:pt idx="0">
                  <c:v>2012</c:v>
                </c:pt>
                <c:pt idx="1">
                  <c:v>2013</c:v>
                </c:pt>
                <c:pt idx="2">
                  <c:v>2014</c:v>
                </c:pt>
                <c:pt idx="3">
                  <c:v>2015</c:v>
                </c:pt>
                <c:pt idx="4">
                  <c:v>2016</c:v>
                </c:pt>
                <c:pt idx="5">
                  <c:v>2017</c:v>
                </c:pt>
                <c:pt idx="6">
                  <c:v>2018</c:v>
                </c:pt>
                <c:pt idx="7">
                  <c:v>2019</c:v>
                </c:pt>
              </c:numCache>
            </c:numRef>
          </c:cat>
          <c:val>
            <c:numRef>
              <c:f>data!$C$30:$C$37</c:f>
              <c:numCache>
                <c:formatCode>General</c:formatCode>
                <c:ptCount val="8"/>
                <c:pt idx="0">
                  <c:v>3</c:v>
                </c:pt>
                <c:pt idx="1">
                  <c:v>39</c:v>
                </c:pt>
                <c:pt idx="2">
                  <c:v>58</c:v>
                </c:pt>
                <c:pt idx="3">
                  <c:v>95</c:v>
                </c:pt>
                <c:pt idx="4">
                  <c:v>107</c:v>
                </c:pt>
                <c:pt idx="5">
                  <c:v>141</c:v>
                </c:pt>
                <c:pt idx="6">
                  <c:v>153</c:v>
                </c:pt>
                <c:pt idx="7">
                  <c:v>235</c:v>
                </c:pt>
              </c:numCache>
            </c:numRef>
          </c:val>
          <c:smooth val="0"/>
          <c:extLst>
            <c:ext xmlns:c16="http://schemas.microsoft.com/office/drawing/2014/chart" uri="{C3380CC4-5D6E-409C-BE32-E72D297353CC}">
              <c16:uniqueId val="{00000000-8283-334E-AED7-421AFC8BC778}"/>
            </c:ext>
          </c:extLst>
        </c:ser>
        <c:dLbls>
          <c:showLegendKey val="0"/>
          <c:showVal val="0"/>
          <c:showCatName val="0"/>
          <c:showSerName val="0"/>
          <c:showPercent val="0"/>
          <c:showBubbleSize val="0"/>
        </c:dLbls>
        <c:marker val="1"/>
        <c:smooth val="0"/>
        <c:axId val="176786432"/>
        <c:axId val="158411008"/>
      </c:lineChart>
      <c:catAx>
        <c:axId val="176786432"/>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58411008"/>
        <c:crosses val="autoZero"/>
        <c:auto val="1"/>
        <c:lblAlgn val="ctr"/>
        <c:lblOffset val="100"/>
        <c:noMultiLvlLbl val="0"/>
      </c:catAx>
      <c:valAx>
        <c:axId val="158411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767864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41495783789557"/>
          <c:y val="0.12127685972923972"/>
          <c:w val="0.86207700395680675"/>
          <c:h val="0.73653536290655841"/>
        </c:manualLayout>
      </c:layout>
      <c:lineChart>
        <c:grouping val="standard"/>
        <c:varyColors val="0"/>
        <c:ser>
          <c:idx val="1"/>
          <c:order val="0"/>
          <c:spPr>
            <a:ln w="28575" cap="flat">
              <a:solidFill>
                <a:schemeClr val="tx2">
                  <a:lumMod val="60000"/>
                  <a:lumOff val="40000"/>
                </a:schemeClr>
              </a:solidFill>
            </a:ln>
            <a:effectLst>
              <a:glow rad="38100">
                <a:schemeClr val="accent1"/>
              </a:glow>
            </a:effectLst>
          </c:spPr>
          <c:marker>
            <c:spPr>
              <a:solidFill>
                <a:schemeClr val="tx2">
                  <a:lumMod val="60000"/>
                  <a:lumOff val="40000"/>
                </a:schemeClr>
              </a:solidFill>
              <a:ln>
                <a:solidFill>
                  <a:schemeClr val="tx2">
                    <a:lumMod val="60000"/>
                    <a:lumOff val="40000"/>
                  </a:schemeClr>
                </a:solidFill>
              </a:ln>
              <a:effectLst>
                <a:glow rad="38100">
                  <a:schemeClr val="accent1"/>
                </a:glow>
              </a:effectLst>
            </c:spPr>
          </c:marker>
          <c:cat>
            <c:numRef>
              <c:f>data!$B$23:$B$28</c:f>
              <c:numCache>
                <c:formatCode>General</c:formatCode>
                <c:ptCount val="6"/>
                <c:pt idx="0">
                  <c:v>2013</c:v>
                </c:pt>
                <c:pt idx="1">
                  <c:v>2015</c:v>
                </c:pt>
                <c:pt idx="2">
                  <c:v>2017</c:v>
                </c:pt>
                <c:pt idx="3">
                  <c:v>2018</c:v>
                </c:pt>
                <c:pt idx="4">
                  <c:v>2020</c:v>
                </c:pt>
                <c:pt idx="5">
                  <c:v>2020</c:v>
                </c:pt>
              </c:numCache>
            </c:numRef>
          </c:cat>
          <c:val>
            <c:numRef>
              <c:f>data!$C$23:$C$28</c:f>
              <c:numCache>
                <c:formatCode>General</c:formatCode>
                <c:ptCount val="6"/>
                <c:pt idx="0">
                  <c:v>1</c:v>
                </c:pt>
                <c:pt idx="1">
                  <c:v>3</c:v>
                </c:pt>
                <c:pt idx="2">
                  <c:v>7</c:v>
                </c:pt>
                <c:pt idx="3">
                  <c:v>10</c:v>
                </c:pt>
                <c:pt idx="4">
                  <c:v>12</c:v>
                </c:pt>
                <c:pt idx="5">
                  <c:v>18</c:v>
                </c:pt>
              </c:numCache>
            </c:numRef>
          </c:val>
          <c:smooth val="0"/>
          <c:extLst>
            <c:ext xmlns:c16="http://schemas.microsoft.com/office/drawing/2014/chart" uri="{C3380CC4-5D6E-409C-BE32-E72D297353CC}">
              <c16:uniqueId val="{00000000-AFBE-3640-85C6-EE714A97D9CA}"/>
            </c:ext>
          </c:extLst>
        </c:ser>
        <c:dLbls>
          <c:showLegendKey val="0"/>
          <c:showVal val="0"/>
          <c:showCatName val="0"/>
          <c:showSerName val="0"/>
          <c:showPercent val="0"/>
          <c:showBubbleSize val="0"/>
        </c:dLbls>
        <c:marker val="1"/>
        <c:smooth val="0"/>
        <c:axId val="177984000"/>
        <c:axId val="158414464"/>
      </c:lineChart>
      <c:catAx>
        <c:axId val="177984000"/>
        <c:scaling>
          <c:orientation val="minMax"/>
        </c:scaling>
        <c:delete val="0"/>
        <c:axPos val="b"/>
        <c:numFmt formatCode="General" sourceLinked="1"/>
        <c:majorTickMark val="out"/>
        <c:minorTickMark val="none"/>
        <c:tickLblPos val="nextTo"/>
        <c:txPr>
          <a:bodyPr/>
          <a:lstStyle/>
          <a:p>
            <a:pPr>
              <a:defRPr sz="1600" b="1"/>
            </a:pPr>
            <a:endParaRPr lang="en-US"/>
          </a:p>
        </c:txPr>
        <c:crossAx val="158414464"/>
        <c:crosses val="autoZero"/>
        <c:auto val="1"/>
        <c:lblAlgn val="ctr"/>
        <c:lblOffset val="100"/>
        <c:noMultiLvlLbl val="0"/>
      </c:catAx>
      <c:valAx>
        <c:axId val="158414464"/>
        <c:scaling>
          <c:orientation val="minMax"/>
        </c:scaling>
        <c:delete val="0"/>
        <c:axPos val="l"/>
        <c:majorGridlines>
          <c:spPr>
            <a:ln>
              <a:solidFill>
                <a:schemeClr val="bg1">
                  <a:lumMod val="85000"/>
                </a:schemeClr>
              </a:solidFill>
            </a:ln>
          </c:spPr>
        </c:majorGridlines>
        <c:numFmt formatCode="General" sourceLinked="1"/>
        <c:majorTickMark val="out"/>
        <c:minorTickMark val="none"/>
        <c:tickLblPos val="nextTo"/>
        <c:spPr>
          <a:ln>
            <a:solidFill>
              <a:schemeClr val="bg1">
                <a:lumMod val="50000"/>
              </a:schemeClr>
            </a:solidFill>
          </a:ln>
        </c:spPr>
        <c:txPr>
          <a:bodyPr/>
          <a:lstStyle/>
          <a:p>
            <a:pPr>
              <a:defRPr sz="1600" b="1"/>
            </a:pPr>
            <a:endParaRPr lang="en-US"/>
          </a:p>
        </c:txPr>
        <c:crossAx val="177984000"/>
        <c:crosses val="autoZero"/>
        <c:crossBetween val="between"/>
      </c:valAx>
    </c:plotArea>
    <c:plotVisOnly val="1"/>
    <c:dispBlanksAs val="gap"/>
    <c:showDLblsOverMax val="0"/>
  </c:chart>
  <c:spPr>
    <a:ln>
      <a:noFill/>
    </a:ln>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15"/>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840585794755268"/>
          <c:y val="0.15949247327546284"/>
          <c:w val="0.50318828410489458"/>
          <c:h val="0.75478247259439479"/>
        </c:manualLayout>
      </c:layout>
      <c:pie3DChart>
        <c:varyColors val="1"/>
        <c:ser>
          <c:idx val="0"/>
          <c:order val="0"/>
          <c:tx>
            <c:strRef>
              <c:f>Sheet1!$B$1</c:f>
              <c:strCache>
                <c:ptCount val="1"/>
                <c:pt idx="0">
                  <c:v>Sales</c:v>
                </c:pt>
              </c:strCache>
            </c:strRef>
          </c:tx>
          <c:dPt>
            <c:idx val="0"/>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F93-4916-9F83-DA3507140813}"/>
              </c:ext>
            </c:extLst>
          </c:dPt>
          <c:dPt>
            <c:idx val="1"/>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F93-4916-9F83-DA3507140813}"/>
              </c:ext>
            </c:extLst>
          </c:dPt>
          <c:dPt>
            <c:idx val="2"/>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F93-4916-9F83-DA3507140813}"/>
              </c:ext>
            </c:extLst>
          </c:dPt>
          <c:dPt>
            <c:idx val="3"/>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F93-4916-9F83-DA3507140813}"/>
              </c:ext>
            </c:extLst>
          </c:dPt>
          <c:dPt>
            <c:idx val="4"/>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F93-4916-9F83-DA3507140813}"/>
              </c:ext>
            </c:extLst>
          </c:dPt>
          <c:dPt>
            <c:idx val="5"/>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0F93-4916-9F83-DA3507140813}"/>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0F93-4916-9F83-DA3507140813}"/>
              </c:ext>
            </c:extLst>
          </c:dPt>
          <c:dLbls>
            <c:dLbl>
              <c:idx val="0"/>
              <c:delete val="1"/>
              <c:extLst>
                <c:ext xmlns:c15="http://schemas.microsoft.com/office/drawing/2012/chart" uri="{CE6537A1-D6FC-4f65-9D91-7224C49458BB}"/>
                <c:ext xmlns:c16="http://schemas.microsoft.com/office/drawing/2014/chart" uri="{C3380CC4-5D6E-409C-BE32-E72D297353CC}">
                  <c16:uniqueId val="{00000001-0F93-4916-9F83-DA3507140813}"/>
                </c:ext>
              </c:extLst>
            </c:dLbl>
            <c:dLbl>
              <c:idx val="1"/>
              <c:delete val="1"/>
              <c:extLst>
                <c:ext xmlns:c15="http://schemas.microsoft.com/office/drawing/2012/chart" uri="{CE6537A1-D6FC-4f65-9D91-7224C49458BB}"/>
                <c:ext xmlns:c16="http://schemas.microsoft.com/office/drawing/2014/chart" uri="{C3380CC4-5D6E-409C-BE32-E72D297353CC}">
                  <c16:uniqueId val="{00000003-0F93-4916-9F83-DA3507140813}"/>
                </c:ext>
              </c:extLst>
            </c:dLbl>
            <c:dLbl>
              <c:idx val="2"/>
              <c:delete val="1"/>
              <c:extLst>
                <c:ext xmlns:c15="http://schemas.microsoft.com/office/drawing/2012/chart" uri="{CE6537A1-D6FC-4f65-9D91-7224C49458BB}"/>
                <c:ext xmlns:c16="http://schemas.microsoft.com/office/drawing/2014/chart" uri="{C3380CC4-5D6E-409C-BE32-E72D297353CC}">
                  <c16:uniqueId val="{00000005-0F93-4916-9F83-DA3507140813}"/>
                </c:ext>
              </c:extLst>
            </c:dLbl>
            <c:dLbl>
              <c:idx val="3"/>
              <c:delete val="1"/>
              <c:extLst>
                <c:ext xmlns:c15="http://schemas.microsoft.com/office/drawing/2012/chart" uri="{CE6537A1-D6FC-4f65-9D91-7224C49458BB}"/>
                <c:ext xmlns:c16="http://schemas.microsoft.com/office/drawing/2014/chart" uri="{C3380CC4-5D6E-409C-BE32-E72D297353CC}">
                  <c16:uniqueId val="{00000007-0F93-4916-9F83-DA3507140813}"/>
                </c:ext>
              </c:extLst>
            </c:dLbl>
            <c:dLbl>
              <c:idx val="4"/>
              <c:delete val="1"/>
              <c:extLst>
                <c:ext xmlns:c15="http://schemas.microsoft.com/office/drawing/2012/chart" uri="{CE6537A1-D6FC-4f65-9D91-7224C49458BB}"/>
                <c:ext xmlns:c16="http://schemas.microsoft.com/office/drawing/2014/chart" uri="{C3380CC4-5D6E-409C-BE32-E72D297353CC}">
                  <c16:uniqueId val="{00000009-0F93-4916-9F83-DA3507140813}"/>
                </c:ext>
              </c:extLst>
            </c:dLbl>
            <c:dLbl>
              <c:idx val="5"/>
              <c:layout>
                <c:manualLayout>
                  <c:x val="7.244267153887457E-3"/>
                  <c:y val="-0.10139822154373707"/>
                </c:manualLayout>
              </c:layout>
              <c:tx>
                <c:rich>
                  <a:bodyPr/>
                  <a:lstStyle/>
                  <a:p>
                    <a:r>
                      <a:rPr lang="en-US" dirty="0"/>
                      <a:t>PV MODULE</a:t>
                    </a:r>
                  </a:p>
                  <a:p>
                    <a:r>
                      <a:rPr lang="en-US" baseline="0" dirty="0"/>
                      <a:t>65%</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0F93-4916-9F83-DA350714081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LAND</c:v>
                </c:pt>
                <c:pt idx="1">
                  <c:v>INVERTER</c:v>
                </c:pt>
                <c:pt idx="2">
                  <c:v>ECACATION</c:v>
                </c:pt>
                <c:pt idx="3">
                  <c:v>BOS</c:v>
                </c:pt>
                <c:pt idx="4">
                  <c:v>EARTHING</c:v>
                </c:pt>
                <c:pt idx="5">
                  <c:v>PV MODULE</c:v>
                </c:pt>
              </c:strCache>
            </c:strRef>
          </c:cat>
          <c:val>
            <c:numRef>
              <c:f>Sheet1!$B$2:$B$8</c:f>
              <c:numCache>
                <c:formatCode>General</c:formatCode>
                <c:ptCount val="7"/>
                <c:pt idx="0">
                  <c:v>9</c:v>
                </c:pt>
                <c:pt idx="1">
                  <c:v>11</c:v>
                </c:pt>
                <c:pt idx="2">
                  <c:v>15</c:v>
                </c:pt>
                <c:pt idx="3">
                  <c:v>13</c:v>
                </c:pt>
                <c:pt idx="4">
                  <c:v>4</c:v>
                </c:pt>
                <c:pt idx="5">
                  <c:v>65</c:v>
                </c:pt>
              </c:numCache>
            </c:numRef>
          </c:val>
          <c:extLst>
            <c:ext xmlns:c16="http://schemas.microsoft.com/office/drawing/2014/chart" uri="{C3380CC4-5D6E-409C-BE32-E72D297353CC}">
              <c16:uniqueId val="{00000000-C3D5-004B-AE54-C415C5F16BD5}"/>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a:outerShdw blurRad="127000" dist="88900" dir="7200000" sx="97000" sy="97000" algn="ctr" rotWithShape="0">
        <a:srgbClr val="000000">
          <a:alpha val="85000"/>
        </a:srgbClr>
      </a:outerShdw>
      <a:softEdge rad="38100"/>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15"/>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840585794755268"/>
          <c:y val="0.15949247327546284"/>
          <c:w val="0.50318828410489458"/>
          <c:h val="0.75478247259439479"/>
        </c:manualLayout>
      </c:layout>
      <c:pie3DChart>
        <c:varyColors val="1"/>
        <c:ser>
          <c:idx val="0"/>
          <c:order val="0"/>
          <c:tx>
            <c:strRef>
              <c:f>Sheet1!$B$1</c:f>
              <c:strCache>
                <c:ptCount val="1"/>
                <c:pt idx="0">
                  <c:v>Sales</c:v>
                </c:pt>
              </c:strCache>
            </c:strRef>
          </c:tx>
          <c:dPt>
            <c:idx val="0"/>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C82-4E1F-B738-90E3034ED3D2}"/>
              </c:ext>
            </c:extLst>
          </c:dPt>
          <c:dPt>
            <c:idx val="1"/>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C82-4E1F-B738-90E3034ED3D2}"/>
              </c:ext>
            </c:extLst>
          </c:dPt>
          <c:dPt>
            <c:idx val="2"/>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C82-4E1F-B738-90E3034ED3D2}"/>
              </c:ext>
            </c:extLst>
          </c:dPt>
          <c:dPt>
            <c:idx val="3"/>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1C82-4E1F-B738-90E3034ED3D2}"/>
              </c:ext>
            </c:extLst>
          </c:dPt>
          <c:dPt>
            <c:idx val="4"/>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1C82-4E1F-B738-90E3034ED3D2}"/>
              </c:ext>
            </c:extLst>
          </c:dPt>
          <c:dPt>
            <c:idx val="5"/>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1C82-4E1F-B738-90E3034ED3D2}"/>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1C82-4E1F-B738-90E3034ED3D2}"/>
              </c:ext>
            </c:extLst>
          </c:dPt>
          <c:dLbls>
            <c:dLbl>
              <c:idx val="0"/>
              <c:layout>
                <c:manualLayout>
                  <c:x val="-3.2935662365373645E-2"/>
                  <c:y val="1.7947432042207556E-2"/>
                </c:manualLayout>
              </c:layout>
              <c:tx>
                <c:rich>
                  <a:bodyPr/>
                  <a:lstStyle/>
                  <a:p>
                    <a:r>
                      <a:rPr lang="en-US" dirty="0">
                        <a:solidFill>
                          <a:schemeClr val="tx1"/>
                        </a:solidFill>
                      </a:rPr>
                      <a:t>LAND</a:t>
                    </a:r>
                  </a:p>
                  <a:p>
                    <a:r>
                      <a:rPr lang="en-US" baseline="0" dirty="0">
                        <a:solidFill>
                          <a:schemeClr val="tx1"/>
                        </a:solidFill>
                      </a:rPr>
                      <a:t>4%</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1C82-4E1F-B738-90E3034ED3D2}"/>
                </c:ext>
              </c:extLst>
            </c:dLbl>
            <c:dLbl>
              <c:idx val="1"/>
              <c:delete val="1"/>
              <c:extLst>
                <c:ext xmlns:c15="http://schemas.microsoft.com/office/drawing/2012/chart" uri="{CE6537A1-D6FC-4f65-9D91-7224C49458BB}"/>
                <c:ext xmlns:c16="http://schemas.microsoft.com/office/drawing/2014/chart" uri="{C3380CC4-5D6E-409C-BE32-E72D297353CC}">
                  <c16:uniqueId val="{00000003-1C82-4E1F-B738-90E3034ED3D2}"/>
                </c:ext>
              </c:extLst>
            </c:dLbl>
            <c:dLbl>
              <c:idx val="2"/>
              <c:delete val="1"/>
              <c:extLst>
                <c:ext xmlns:c15="http://schemas.microsoft.com/office/drawing/2012/chart" uri="{CE6537A1-D6FC-4f65-9D91-7224C49458BB}"/>
                <c:ext xmlns:c16="http://schemas.microsoft.com/office/drawing/2014/chart" uri="{C3380CC4-5D6E-409C-BE32-E72D297353CC}">
                  <c16:uniqueId val="{00000005-1C82-4E1F-B738-90E3034ED3D2}"/>
                </c:ext>
              </c:extLst>
            </c:dLbl>
            <c:dLbl>
              <c:idx val="3"/>
              <c:delete val="1"/>
              <c:extLst>
                <c:ext xmlns:c15="http://schemas.microsoft.com/office/drawing/2012/chart" uri="{CE6537A1-D6FC-4f65-9D91-7224C49458BB}"/>
                <c:ext xmlns:c16="http://schemas.microsoft.com/office/drawing/2014/chart" uri="{C3380CC4-5D6E-409C-BE32-E72D297353CC}">
                  <c16:uniqueId val="{00000007-1C82-4E1F-B738-90E3034ED3D2}"/>
                </c:ext>
              </c:extLst>
            </c:dLbl>
            <c:dLbl>
              <c:idx val="4"/>
              <c:delete val="1"/>
              <c:extLst>
                <c:ext xmlns:c15="http://schemas.microsoft.com/office/drawing/2012/chart" uri="{CE6537A1-D6FC-4f65-9D91-7224C49458BB}"/>
                <c:ext xmlns:c16="http://schemas.microsoft.com/office/drawing/2014/chart" uri="{C3380CC4-5D6E-409C-BE32-E72D297353CC}">
                  <c16:uniqueId val="{00000009-1C82-4E1F-B738-90E3034ED3D2}"/>
                </c:ext>
              </c:extLst>
            </c:dLbl>
            <c:dLbl>
              <c:idx val="5"/>
              <c:layout>
                <c:manualLayout>
                  <c:x val="7.244267153887457E-3"/>
                  <c:y val="-0.10139822154373707"/>
                </c:manualLayout>
              </c:layout>
              <c:tx>
                <c:rich>
                  <a:bodyPr/>
                  <a:lstStyle/>
                  <a:p>
                    <a:r>
                      <a:rPr lang="en-US" sz="1800" b="1" i="0" baseline="0" dirty="0">
                        <a:effectLst/>
                      </a:rPr>
                      <a:t>PV MODULE</a:t>
                    </a:r>
                    <a:endParaRPr lang="en-US" dirty="0">
                      <a:effectLst/>
                    </a:endParaRPr>
                  </a:p>
                  <a:p>
                    <a:r>
                      <a:rPr lang="en-US" sz="1800" b="1" i="0" baseline="0" dirty="0">
                        <a:effectLst/>
                      </a:rPr>
                      <a:t>65%</a:t>
                    </a:r>
                    <a:endParaRPr lang="en-US" dirty="0">
                      <a:effectLst/>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1C82-4E1F-B738-90E3034ED3D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LAND</c:v>
                </c:pt>
                <c:pt idx="1">
                  <c:v>INVERTER</c:v>
                </c:pt>
                <c:pt idx="2">
                  <c:v>ECACATION</c:v>
                </c:pt>
                <c:pt idx="3">
                  <c:v>BOS</c:v>
                </c:pt>
                <c:pt idx="4">
                  <c:v>EARTHING</c:v>
                </c:pt>
                <c:pt idx="5">
                  <c:v>PV MODULE</c:v>
                </c:pt>
              </c:strCache>
            </c:strRef>
          </c:cat>
          <c:val>
            <c:numRef>
              <c:f>Sheet1!$B$2:$B$8</c:f>
              <c:numCache>
                <c:formatCode>General</c:formatCode>
                <c:ptCount val="7"/>
                <c:pt idx="0">
                  <c:v>9</c:v>
                </c:pt>
                <c:pt idx="1">
                  <c:v>11</c:v>
                </c:pt>
                <c:pt idx="2">
                  <c:v>15</c:v>
                </c:pt>
                <c:pt idx="3">
                  <c:v>13</c:v>
                </c:pt>
                <c:pt idx="4">
                  <c:v>4</c:v>
                </c:pt>
                <c:pt idx="5">
                  <c:v>65</c:v>
                </c:pt>
              </c:numCache>
            </c:numRef>
          </c:val>
          <c:extLst>
            <c:ext xmlns:c16="http://schemas.microsoft.com/office/drawing/2014/chart" uri="{C3380CC4-5D6E-409C-BE32-E72D297353CC}">
              <c16:uniqueId val="{00000000-BFB4-A140-9EFB-A31F2DFA671B}"/>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a:outerShdw blurRad="127000" dist="88900" dir="7200000" sx="97000" sy="97000" algn="ctr" rotWithShape="0">
        <a:srgbClr val="000000">
          <a:alpha val="85000"/>
        </a:srgbClr>
      </a:outerShdw>
      <a:softEdge rad="38100"/>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15"/>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840585794755268"/>
          <c:y val="0.15949247327546284"/>
          <c:w val="0.50318828410489458"/>
          <c:h val="0.75478247259439479"/>
        </c:manualLayout>
      </c:layout>
      <c:pie3DChart>
        <c:varyColors val="1"/>
        <c:ser>
          <c:idx val="0"/>
          <c:order val="0"/>
          <c:tx>
            <c:strRef>
              <c:f>Sheet1!$B$1</c:f>
              <c:strCache>
                <c:ptCount val="1"/>
                <c:pt idx="0">
                  <c:v>Sales</c:v>
                </c:pt>
              </c:strCache>
            </c:strRef>
          </c:tx>
          <c:dPt>
            <c:idx val="0"/>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6B2-40F7-B937-B74A7968CF78}"/>
              </c:ext>
            </c:extLst>
          </c:dPt>
          <c:dPt>
            <c:idx val="1"/>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F6B2-40F7-B937-B74A7968CF78}"/>
              </c:ext>
            </c:extLst>
          </c:dPt>
          <c:dPt>
            <c:idx val="2"/>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F6B2-40F7-B937-B74A7968CF78}"/>
              </c:ext>
            </c:extLst>
          </c:dPt>
          <c:dPt>
            <c:idx val="3"/>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F6B2-40F7-B937-B74A7968CF78}"/>
              </c:ext>
            </c:extLst>
          </c:dPt>
          <c:dPt>
            <c:idx val="4"/>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F6B2-40F7-B937-B74A7968CF78}"/>
              </c:ext>
            </c:extLst>
          </c:dPt>
          <c:dPt>
            <c:idx val="5"/>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F6B2-40F7-B937-B74A7968CF78}"/>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F6B2-40F7-B937-B74A7968CF78}"/>
              </c:ext>
            </c:extLst>
          </c:dPt>
          <c:dLbls>
            <c:dLbl>
              <c:idx val="0"/>
              <c:layout>
                <c:manualLayout>
                  <c:x val="-3.2935662365373645E-2"/>
                  <c:y val="1.7947432042207556E-2"/>
                </c:manualLayout>
              </c:layout>
              <c:tx>
                <c:rich>
                  <a:bodyPr/>
                  <a:lstStyle/>
                  <a:p>
                    <a:r>
                      <a:rPr lang="en-US" sz="1800" b="1" i="0" baseline="0" dirty="0">
                        <a:effectLst/>
                      </a:rPr>
                      <a:t>LAND</a:t>
                    </a:r>
                    <a:endParaRPr lang="en-US" dirty="0">
                      <a:effectLst/>
                    </a:endParaRPr>
                  </a:p>
                  <a:p>
                    <a:r>
                      <a:rPr lang="en-US" sz="1800" b="1" i="0" baseline="0" dirty="0">
                        <a:effectLst/>
                      </a:rPr>
                      <a:t>4%</a:t>
                    </a:r>
                    <a:endParaRPr lang="en-US" dirty="0">
                      <a:effectLst/>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6B2-40F7-B937-B74A7968CF78}"/>
                </c:ext>
              </c:extLst>
            </c:dLbl>
            <c:dLbl>
              <c:idx val="1"/>
              <c:layout>
                <c:manualLayout>
                  <c:x val="-2.4343750443971933E-2"/>
                  <c:y val="1.7947432042207556E-2"/>
                </c:manualLayout>
              </c:layout>
              <c:tx>
                <c:rich>
                  <a:bodyPr/>
                  <a:lstStyle/>
                  <a:p>
                    <a:r>
                      <a:rPr lang="en-US" sz="2000" baseline="0" dirty="0">
                        <a:solidFill>
                          <a:schemeClr val="tx1"/>
                        </a:solidFill>
                      </a:rPr>
                      <a:t>INVERTER
7%</a:t>
                    </a:r>
                    <a:endParaRPr lang="en-US" sz="2000" dirty="0">
                      <a:solidFill>
                        <a:schemeClr val="tx1"/>
                      </a:solidFill>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6B2-40F7-B937-B74A7968CF78}"/>
                </c:ext>
              </c:extLst>
            </c:dLbl>
            <c:dLbl>
              <c:idx val="2"/>
              <c:delete val="1"/>
              <c:extLst>
                <c:ext xmlns:c15="http://schemas.microsoft.com/office/drawing/2012/chart" uri="{CE6537A1-D6FC-4f65-9D91-7224C49458BB}"/>
                <c:ext xmlns:c16="http://schemas.microsoft.com/office/drawing/2014/chart" uri="{C3380CC4-5D6E-409C-BE32-E72D297353CC}">
                  <c16:uniqueId val="{00000005-F6B2-40F7-B937-B74A7968CF78}"/>
                </c:ext>
              </c:extLst>
            </c:dLbl>
            <c:dLbl>
              <c:idx val="3"/>
              <c:delete val="1"/>
              <c:extLst>
                <c:ext xmlns:c15="http://schemas.microsoft.com/office/drawing/2012/chart" uri="{CE6537A1-D6FC-4f65-9D91-7224C49458BB}"/>
                <c:ext xmlns:c16="http://schemas.microsoft.com/office/drawing/2014/chart" uri="{C3380CC4-5D6E-409C-BE32-E72D297353CC}">
                  <c16:uniqueId val="{00000007-F6B2-40F7-B937-B74A7968CF78}"/>
                </c:ext>
              </c:extLst>
            </c:dLbl>
            <c:dLbl>
              <c:idx val="4"/>
              <c:delete val="1"/>
              <c:extLst>
                <c:ext xmlns:c15="http://schemas.microsoft.com/office/drawing/2012/chart" uri="{CE6537A1-D6FC-4f65-9D91-7224C49458BB}"/>
                <c:ext xmlns:c16="http://schemas.microsoft.com/office/drawing/2014/chart" uri="{C3380CC4-5D6E-409C-BE32-E72D297353CC}">
                  <c16:uniqueId val="{00000009-F6B2-40F7-B937-B74A7968CF78}"/>
                </c:ext>
              </c:extLst>
            </c:dLbl>
            <c:dLbl>
              <c:idx val="5"/>
              <c:layout>
                <c:manualLayout>
                  <c:x val="7.244267153887457E-3"/>
                  <c:y val="-0.10139822154373707"/>
                </c:manualLayout>
              </c:layout>
              <c:tx>
                <c:rich>
                  <a:bodyPr/>
                  <a:lstStyle/>
                  <a:p>
                    <a:r>
                      <a:rPr lang="en-US" sz="1800" b="1" i="0" baseline="0" dirty="0">
                        <a:effectLst/>
                      </a:rPr>
                      <a:t>PV MODULE</a:t>
                    </a:r>
                    <a:endParaRPr lang="en-US" dirty="0">
                      <a:effectLst/>
                    </a:endParaRPr>
                  </a:p>
                  <a:p>
                    <a:r>
                      <a:rPr lang="en-US" sz="1800" b="1" i="0" baseline="0" dirty="0">
                        <a:effectLst/>
                      </a:rPr>
                      <a:t>65%</a:t>
                    </a:r>
                    <a:endParaRPr lang="en-US" dirty="0">
                      <a:effectLst/>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F6B2-40F7-B937-B74A7968CF7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LAND</c:v>
                </c:pt>
                <c:pt idx="1">
                  <c:v>INVERTER</c:v>
                </c:pt>
                <c:pt idx="2">
                  <c:v>ECACATION</c:v>
                </c:pt>
                <c:pt idx="3">
                  <c:v>BOS</c:v>
                </c:pt>
                <c:pt idx="4">
                  <c:v>EARTHING</c:v>
                </c:pt>
                <c:pt idx="5">
                  <c:v>PV MODULE</c:v>
                </c:pt>
              </c:strCache>
            </c:strRef>
          </c:cat>
          <c:val>
            <c:numRef>
              <c:f>Sheet1!$B$2:$B$8</c:f>
              <c:numCache>
                <c:formatCode>General</c:formatCode>
                <c:ptCount val="7"/>
                <c:pt idx="0">
                  <c:v>9</c:v>
                </c:pt>
                <c:pt idx="1">
                  <c:v>11</c:v>
                </c:pt>
                <c:pt idx="2">
                  <c:v>15</c:v>
                </c:pt>
                <c:pt idx="3">
                  <c:v>13</c:v>
                </c:pt>
                <c:pt idx="4">
                  <c:v>4</c:v>
                </c:pt>
                <c:pt idx="5">
                  <c:v>65</c:v>
                </c:pt>
              </c:numCache>
            </c:numRef>
          </c:val>
          <c:extLst>
            <c:ext xmlns:c16="http://schemas.microsoft.com/office/drawing/2014/chart" uri="{C3380CC4-5D6E-409C-BE32-E72D297353CC}">
              <c16:uniqueId val="{00000000-A7EE-C84F-9473-1C3660645C7C}"/>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a:outerShdw blurRad="127000" dist="88900" dir="7200000" sx="97000" sy="97000" algn="ctr" rotWithShape="0">
        <a:srgbClr val="000000">
          <a:alpha val="85000"/>
        </a:srgbClr>
      </a:outerShdw>
      <a:softEdge rad="38100"/>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15"/>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840585794755268"/>
          <c:y val="0.15949247327546284"/>
          <c:w val="0.50318828410489458"/>
          <c:h val="0.75478247259439479"/>
        </c:manualLayout>
      </c:layout>
      <c:pie3DChart>
        <c:varyColors val="1"/>
        <c:ser>
          <c:idx val="0"/>
          <c:order val="0"/>
          <c:tx>
            <c:strRef>
              <c:f>Sheet1!$B$1</c:f>
              <c:strCache>
                <c:ptCount val="1"/>
                <c:pt idx="0">
                  <c:v>Sales</c:v>
                </c:pt>
              </c:strCache>
            </c:strRef>
          </c:tx>
          <c:dPt>
            <c:idx val="0"/>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021D-4339-A88D-E5B58A71F032}"/>
              </c:ext>
            </c:extLst>
          </c:dPt>
          <c:dPt>
            <c:idx val="1"/>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021D-4339-A88D-E5B58A71F032}"/>
              </c:ext>
            </c:extLst>
          </c:dPt>
          <c:dPt>
            <c:idx val="2"/>
            <c:bubble3D val="0"/>
            <c:spPr>
              <a:solidFill>
                <a:schemeClr val="accent5">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021D-4339-A88D-E5B58A71F032}"/>
              </c:ext>
            </c:extLst>
          </c:dPt>
          <c:dPt>
            <c:idx val="3"/>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021D-4339-A88D-E5B58A71F032}"/>
              </c:ext>
            </c:extLst>
          </c:dPt>
          <c:dPt>
            <c:idx val="4"/>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021D-4339-A88D-E5B58A71F032}"/>
              </c:ext>
            </c:extLst>
          </c:dPt>
          <c:dPt>
            <c:idx val="5"/>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021D-4339-A88D-E5B58A71F032}"/>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021D-4339-A88D-E5B58A71F032}"/>
              </c:ext>
            </c:extLst>
          </c:dPt>
          <c:dLbls>
            <c:dLbl>
              <c:idx val="0"/>
              <c:layout>
                <c:manualLayout>
                  <c:x val="-3.2935662365373645E-2"/>
                  <c:y val="1.7947432042207556E-2"/>
                </c:manualLayout>
              </c:layout>
              <c:tx>
                <c:rich>
                  <a:bodyPr/>
                  <a:lstStyle/>
                  <a:p>
                    <a:r>
                      <a:rPr lang="en-US" sz="1800" b="1" i="0" baseline="0" dirty="0">
                        <a:effectLst/>
                      </a:rPr>
                      <a:t>LAND</a:t>
                    </a:r>
                    <a:endParaRPr lang="en-US" dirty="0">
                      <a:effectLst/>
                    </a:endParaRPr>
                  </a:p>
                  <a:p>
                    <a:r>
                      <a:rPr lang="en-US" sz="1800" b="1" i="0" baseline="0" dirty="0">
                        <a:effectLst/>
                      </a:rPr>
                      <a:t>4%</a:t>
                    </a:r>
                    <a:endParaRPr lang="en-US" dirty="0">
                      <a:effectLst/>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021D-4339-A88D-E5B58A71F032}"/>
                </c:ext>
              </c:extLst>
            </c:dLbl>
            <c:dLbl>
              <c:idx val="1"/>
              <c:layout>
                <c:manualLayout>
                  <c:x val="-2.4343750443971933E-2"/>
                  <c:y val="1.7947432042207556E-2"/>
                </c:manualLayout>
              </c:layout>
              <c:tx>
                <c:rich>
                  <a:bodyPr/>
                  <a:lstStyle/>
                  <a:p>
                    <a:r>
                      <a:rPr lang="en-US" sz="2000" baseline="0" dirty="0">
                        <a:solidFill>
                          <a:schemeClr val="tx1"/>
                        </a:solidFill>
                      </a:rPr>
                      <a:t>INVERTER
7%</a:t>
                    </a:r>
                    <a:endParaRPr lang="en-US" sz="2000" dirty="0">
                      <a:solidFill>
                        <a:schemeClr val="tx1"/>
                      </a:solidFill>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021D-4339-A88D-E5B58A71F032}"/>
                </c:ext>
              </c:extLst>
            </c:dLbl>
            <c:dLbl>
              <c:idx val="2"/>
              <c:layout>
                <c:manualLayout>
                  <c:x val="1.3661027200279376E-2"/>
                  <c:y val="-9.4354737706937274E-3"/>
                </c:manualLayout>
              </c:layout>
              <c:tx>
                <c:rich>
                  <a:bodyPr/>
                  <a:lstStyle/>
                  <a:p>
                    <a:r>
                      <a:rPr lang="en-US" dirty="0">
                        <a:solidFill>
                          <a:schemeClr val="tx1"/>
                        </a:solidFill>
                      </a:rPr>
                      <a:t>EVACUATION</a:t>
                    </a:r>
                    <a:r>
                      <a:rPr lang="en-US" baseline="0" dirty="0">
                        <a:solidFill>
                          <a:schemeClr val="tx1"/>
                        </a:solidFill>
                      </a:rPr>
                      <a:t>
11%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021D-4339-A88D-E5B58A71F032}"/>
                </c:ext>
              </c:extLst>
            </c:dLbl>
            <c:dLbl>
              <c:idx val="3"/>
              <c:delete val="1"/>
              <c:extLst>
                <c:ext xmlns:c15="http://schemas.microsoft.com/office/drawing/2012/chart" uri="{CE6537A1-D6FC-4f65-9D91-7224C49458BB}"/>
                <c:ext xmlns:c16="http://schemas.microsoft.com/office/drawing/2014/chart" uri="{C3380CC4-5D6E-409C-BE32-E72D297353CC}">
                  <c16:uniqueId val="{00000007-021D-4339-A88D-E5B58A71F032}"/>
                </c:ext>
              </c:extLst>
            </c:dLbl>
            <c:dLbl>
              <c:idx val="4"/>
              <c:delete val="1"/>
              <c:extLst>
                <c:ext xmlns:c15="http://schemas.microsoft.com/office/drawing/2012/chart" uri="{CE6537A1-D6FC-4f65-9D91-7224C49458BB}"/>
                <c:ext xmlns:c16="http://schemas.microsoft.com/office/drawing/2014/chart" uri="{C3380CC4-5D6E-409C-BE32-E72D297353CC}">
                  <c16:uniqueId val="{00000009-021D-4339-A88D-E5B58A71F032}"/>
                </c:ext>
              </c:extLst>
            </c:dLbl>
            <c:dLbl>
              <c:idx val="5"/>
              <c:layout>
                <c:manualLayout>
                  <c:x val="7.244267153887457E-3"/>
                  <c:y val="-0.10139822154373707"/>
                </c:manualLayout>
              </c:layout>
              <c:tx>
                <c:rich>
                  <a:bodyPr/>
                  <a:lstStyle/>
                  <a:p>
                    <a:r>
                      <a:rPr lang="en-US" sz="1800" b="1" i="0" baseline="0" dirty="0">
                        <a:effectLst/>
                      </a:rPr>
                      <a:t>PV MODULE</a:t>
                    </a:r>
                    <a:endParaRPr lang="en-US" dirty="0">
                      <a:effectLst/>
                    </a:endParaRPr>
                  </a:p>
                  <a:p>
                    <a:r>
                      <a:rPr lang="en-US" sz="1800" b="1" i="0" baseline="0" dirty="0">
                        <a:effectLst/>
                      </a:rPr>
                      <a:t>65%</a:t>
                    </a:r>
                    <a:endParaRPr lang="en-US" dirty="0">
                      <a:effectLst/>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021D-4339-A88D-E5B58A71F03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LAND</c:v>
                </c:pt>
                <c:pt idx="1">
                  <c:v>INVERTER</c:v>
                </c:pt>
                <c:pt idx="2">
                  <c:v>ECACATION</c:v>
                </c:pt>
                <c:pt idx="3">
                  <c:v>BOS</c:v>
                </c:pt>
                <c:pt idx="4">
                  <c:v>EARTHING</c:v>
                </c:pt>
                <c:pt idx="5">
                  <c:v>PV MODULE</c:v>
                </c:pt>
              </c:strCache>
            </c:strRef>
          </c:cat>
          <c:val>
            <c:numRef>
              <c:f>Sheet1!$B$2:$B$8</c:f>
              <c:numCache>
                <c:formatCode>General</c:formatCode>
                <c:ptCount val="7"/>
                <c:pt idx="0">
                  <c:v>9</c:v>
                </c:pt>
                <c:pt idx="1">
                  <c:v>11</c:v>
                </c:pt>
                <c:pt idx="2">
                  <c:v>15</c:v>
                </c:pt>
                <c:pt idx="3">
                  <c:v>13</c:v>
                </c:pt>
                <c:pt idx="4">
                  <c:v>4</c:v>
                </c:pt>
                <c:pt idx="5">
                  <c:v>65</c:v>
                </c:pt>
              </c:numCache>
            </c:numRef>
          </c:val>
          <c:extLst>
            <c:ext xmlns:c16="http://schemas.microsoft.com/office/drawing/2014/chart" uri="{C3380CC4-5D6E-409C-BE32-E72D297353CC}">
              <c16:uniqueId val="{00000000-43CC-A049-9267-8941050AEDD0}"/>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a:outerShdw blurRad="127000" dist="88900" dir="7200000" sx="97000" sy="97000" algn="ctr" rotWithShape="0">
        <a:srgbClr val="000000">
          <a:alpha val="85000"/>
        </a:srgbClr>
      </a:outerShdw>
      <a:softEdge rad="38100"/>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15"/>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840585794755268"/>
          <c:y val="0.15949247327546284"/>
          <c:w val="0.50318828410489458"/>
          <c:h val="0.75478247259439479"/>
        </c:manualLayout>
      </c:layout>
      <c:pie3DChart>
        <c:varyColors val="1"/>
        <c:ser>
          <c:idx val="0"/>
          <c:order val="0"/>
          <c:tx>
            <c:strRef>
              <c:f>Sheet1!$B$1</c:f>
              <c:strCache>
                <c:ptCount val="1"/>
                <c:pt idx="0">
                  <c:v>Sales</c:v>
                </c:pt>
              </c:strCache>
            </c:strRef>
          </c:tx>
          <c:dPt>
            <c:idx val="0"/>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169-4C91-9EA4-3505B37F7E4F}"/>
              </c:ext>
            </c:extLst>
          </c:dPt>
          <c:dPt>
            <c:idx val="1"/>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169-4C91-9EA4-3505B37F7E4F}"/>
              </c:ext>
            </c:extLst>
          </c:dPt>
          <c:dPt>
            <c:idx val="2"/>
            <c:bubble3D val="0"/>
            <c:spPr>
              <a:solidFill>
                <a:schemeClr val="accent5">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169-4C91-9EA4-3505B37F7E4F}"/>
              </c:ext>
            </c:extLst>
          </c:dPt>
          <c:dPt>
            <c:idx val="3"/>
            <c:bubble3D val="0"/>
            <c:spPr>
              <a:solidFill>
                <a:schemeClr val="bg2">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1169-4C91-9EA4-3505B37F7E4F}"/>
              </c:ext>
            </c:extLst>
          </c:dPt>
          <c:dPt>
            <c:idx val="4"/>
            <c:bubble3D val="0"/>
            <c:spPr>
              <a:no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1169-4C91-9EA4-3505B37F7E4F}"/>
              </c:ext>
            </c:extLst>
          </c:dPt>
          <c:dPt>
            <c:idx val="5"/>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1169-4C91-9EA4-3505B37F7E4F}"/>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1169-4C91-9EA4-3505B37F7E4F}"/>
              </c:ext>
            </c:extLst>
          </c:dPt>
          <c:dLbls>
            <c:dLbl>
              <c:idx val="0"/>
              <c:layout>
                <c:manualLayout>
                  <c:x val="-3.2935662365373645E-2"/>
                  <c:y val="1.7947432042207556E-2"/>
                </c:manualLayout>
              </c:layout>
              <c:tx>
                <c:rich>
                  <a:bodyPr/>
                  <a:lstStyle/>
                  <a:p>
                    <a:r>
                      <a:rPr lang="en-US" dirty="0">
                        <a:solidFill>
                          <a:schemeClr val="tx1"/>
                        </a:solidFill>
                      </a:rPr>
                      <a:t>LAND</a:t>
                    </a:r>
                  </a:p>
                  <a:p>
                    <a:r>
                      <a:rPr lang="en-US" baseline="0" dirty="0">
                        <a:solidFill>
                          <a:schemeClr val="tx1"/>
                        </a:solidFill>
                      </a:rPr>
                      <a:t>4%</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1169-4C91-9EA4-3505B37F7E4F}"/>
                </c:ext>
              </c:extLst>
            </c:dLbl>
            <c:dLbl>
              <c:idx val="1"/>
              <c:layout>
                <c:manualLayout>
                  <c:x val="-2.4343750443971933E-2"/>
                  <c:y val="1.7947432042207556E-2"/>
                </c:manualLayout>
              </c:layout>
              <c:tx>
                <c:rich>
                  <a:bodyPr/>
                  <a:lstStyle/>
                  <a:p>
                    <a:r>
                      <a:rPr lang="en-US" sz="2000" baseline="0" dirty="0">
                        <a:solidFill>
                          <a:schemeClr val="tx1"/>
                        </a:solidFill>
                      </a:rPr>
                      <a:t>INVERTER
7%</a:t>
                    </a:r>
                    <a:endParaRPr lang="en-US" sz="2000" dirty="0">
                      <a:solidFill>
                        <a:schemeClr val="tx1"/>
                      </a:solidFill>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1169-4C91-9EA4-3505B37F7E4F}"/>
                </c:ext>
              </c:extLst>
            </c:dLbl>
            <c:dLbl>
              <c:idx val="2"/>
              <c:layout>
                <c:manualLayout>
                  <c:x val="1.3661027200279376E-2"/>
                  <c:y val="-9.4354737706937274E-3"/>
                </c:manualLayout>
              </c:layout>
              <c:tx>
                <c:rich>
                  <a:bodyPr/>
                  <a:lstStyle/>
                  <a:p>
                    <a:r>
                      <a:rPr lang="en-US" dirty="0">
                        <a:solidFill>
                          <a:schemeClr val="tx1"/>
                        </a:solidFill>
                      </a:rPr>
                      <a:t>EVACUATION</a:t>
                    </a:r>
                    <a:r>
                      <a:rPr lang="en-US" baseline="0" dirty="0">
                        <a:solidFill>
                          <a:schemeClr val="tx1"/>
                        </a:solidFill>
                      </a:rPr>
                      <a:t>
11%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1169-4C91-9EA4-3505B37F7E4F}"/>
                </c:ext>
              </c:extLst>
            </c:dLbl>
            <c:dLbl>
              <c:idx val="3"/>
              <c:layout>
                <c:manualLayout>
                  <c:x val="3.4147663169089397E-2"/>
                  <c:y val="-4.7035520547071809E-2"/>
                </c:manualLayout>
              </c:layout>
              <c:tx>
                <c:rich>
                  <a:bodyPr/>
                  <a:lstStyle/>
                  <a:p>
                    <a:r>
                      <a:rPr lang="en-US" dirty="0">
                        <a:solidFill>
                          <a:schemeClr val="tx1"/>
                        </a:solidFill>
                      </a:rPr>
                      <a:t>BOS</a:t>
                    </a:r>
                    <a:r>
                      <a:rPr lang="en-US" baseline="0" dirty="0">
                        <a:solidFill>
                          <a:schemeClr val="tx1"/>
                        </a:solidFill>
                      </a:rPr>
                      <a:t>
12.6%</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1169-4C91-9EA4-3505B37F7E4F}"/>
                </c:ext>
              </c:extLst>
            </c:dLbl>
            <c:dLbl>
              <c:idx val="4"/>
              <c:delete val="1"/>
              <c:extLst>
                <c:ext xmlns:c15="http://schemas.microsoft.com/office/drawing/2012/chart" uri="{CE6537A1-D6FC-4f65-9D91-7224C49458BB}"/>
                <c:ext xmlns:c16="http://schemas.microsoft.com/office/drawing/2014/chart" uri="{C3380CC4-5D6E-409C-BE32-E72D297353CC}">
                  <c16:uniqueId val="{00000009-1169-4C91-9EA4-3505B37F7E4F}"/>
                </c:ext>
              </c:extLst>
            </c:dLbl>
            <c:dLbl>
              <c:idx val="5"/>
              <c:layout>
                <c:manualLayout>
                  <c:x val="7.244267153887457E-3"/>
                  <c:y val="-0.10139822154373707"/>
                </c:manualLayout>
              </c:layout>
              <c:tx>
                <c:rich>
                  <a:bodyPr/>
                  <a:lstStyle/>
                  <a:p>
                    <a:r>
                      <a:rPr lang="en-US" sz="1800" b="1" i="0" baseline="0" dirty="0">
                        <a:effectLst/>
                      </a:rPr>
                      <a:t>PV MODULE</a:t>
                    </a:r>
                    <a:endParaRPr lang="en-US" dirty="0">
                      <a:effectLst/>
                    </a:endParaRPr>
                  </a:p>
                  <a:p>
                    <a:r>
                      <a:rPr lang="en-US" sz="1800" b="1" i="0" baseline="0" dirty="0">
                        <a:effectLst/>
                      </a:rPr>
                      <a:t>65%</a:t>
                    </a:r>
                    <a:endParaRPr lang="en-US" dirty="0">
                      <a:effectLst/>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1169-4C91-9EA4-3505B37F7E4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LAND</c:v>
                </c:pt>
                <c:pt idx="1">
                  <c:v>INVERTER</c:v>
                </c:pt>
                <c:pt idx="2">
                  <c:v>ECACATION</c:v>
                </c:pt>
                <c:pt idx="3">
                  <c:v>BOS</c:v>
                </c:pt>
                <c:pt idx="4">
                  <c:v>EARTHING</c:v>
                </c:pt>
                <c:pt idx="5">
                  <c:v>PV MODULE</c:v>
                </c:pt>
              </c:strCache>
            </c:strRef>
          </c:cat>
          <c:val>
            <c:numRef>
              <c:f>Sheet1!$B$2:$B$8</c:f>
              <c:numCache>
                <c:formatCode>General</c:formatCode>
                <c:ptCount val="7"/>
                <c:pt idx="0">
                  <c:v>9</c:v>
                </c:pt>
                <c:pt idx="1">
                  <c:v>11</c:v>
                </c:pt>
                <c:pt idx="2">
                  <c:v>15</c:v>
                </c:pt>
                <c:pt idx="3">
                  <c:v>13</c:v>
                </c:pt>
                <c:pt idx="4">
                  <c:v>4</c:v>
                </c:pt>
                <c:pt idx="5">
                  <c:v>65</c:v>
                </c:pt>
              </c:numCache>
            </c:numRef>
          </c:val>
          <c:extLst>
            <c:ext xmlns:c16="http://schemas.microsoft.com/office/drawing/2014/chart" uri="{C3380CC4-5D6E-409C-BE32-E72D297353CC}">
              <c16:uniqueId val="{00000000-2D35-2049-85A4-042230C5D393}"/>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a:outerShdw blurRad="127000" dist="88900" dir="7200000" sx="97000" sy="97000" algn="ctr" rotWithShape="0">
        <a:srgbClr val="000000">
          <a:alpha val="85000"/>
        </a:srgbClr>
      </a:outerShdw>
      <a:softEdge rad="38100"/>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60"/>
      <c:rotY val="15"/>
      <c:depthPercent val="100"/>
      <c:rAngAx val="0"/>
      <c:perspective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4840585794755268"/>
          <c:y val="0.15949247327546284"/>
          <c:w val="0.50318828410489458"/>
          <c:h val="0.75478247259439479"/>
        </c:manualLayout>
      </c:layout>
      <c:pie3DChart>
        <c:varyColors val="1"/>
        <c:ser>
          <c:idx val="0"/>
          <c:order val="0"/>
          <c:tx>
            <c:strRef>
              <c:f>Sheet1!$B$1</c:f>
              <c:strCache>
                <c:ptCount val="1"/>
                <c:pt idx="0">
                  <c:v>Sales</c:v>
                </c:pt>
              </c:strCache>
            </c:strRef>
          </c:tx>
          <c:dPt>
            <c:idx val="0"/>
            <c:bubble3D val="0"/>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F85-4BC4-ACCE-E34E5A783E20}"/>
              </c:ext>
            </c:extLst>
          </c:dPt>
          <c:dPt>
            <c:idx val="1"/>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F85-4BC4-ACCE-E34E5A783E20}"/>
              </c:ext>
            </c:extLst>
          </c:dPt>
          <c:dPt>
            <c:idx val="2"/>
            <c:bubble3D val="0"/>
            <c:spPr>
              <a:solidFill>
                <a:schemeClr val="accent5">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F85-4BC4-ACCE-E34E5A783E20}"/>
              </c:ext>
            </c:extLst>
          </c:dPt>
          <c:dPt>
            <c:idx val="3"/>
            <c:bubble3D val="0"/>
            <c:spPr>
              <a:solidFill>
                <a:schemeClr val="bg2">
                  <a:lumMod val="60000"/>
                  <a:lumOff val="4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7F85-4BC4-ACCE-E34E5A783E20}"/>
              </c:ext>
            </c:extLst>
          </c:dPt>
          <c:dPt>
            <c:idx val="4"/>
            <c:bubble3D val="0"/>
            <c:spPr>
              <a:solidFill>
                <a:schemeClr val="tx1">
                  <a:lumMod val="85000"/>
                  <a:lumOff val="1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7F85-4BC4-ACCE-E34E5A783E20}"/>
              </c:ext>
            </c:extLst>
          </c:dPt>
          <c:dPt>
            <c:idx val="5"/>
            <c:bubble3D val="0"/>
            <c:spPr>
              <a:solidFill>
                <a:schemeClr val="accent6">
                  <a:lumMod val="75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7F85-4BC4-ACCE-E34E5A783E20}"/>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7F85-4BC4-ACCE-E34E5A783E20}"/>
              </c:ext>
            </c:extLst>
          </c:dPt>
          <c:dLbls>
            <c:dLbl>
              <c:idx val="0"/>
              <c:layout>
                <c:manualLayout>
                  <c:x val="-3.2935662365373645E-2"/>
                  <c:y val="1.7947432042207556E-2"/>
                </c:manualLayout>
              </c:layout>
              <c:tx>
                <c:rich>
                  <a:bodyPr/>
                  <a:lstStyle/>
                  <a:p>
                    <a:r>
                      <a:rPr lang="en-US" dirty="0">
                        <a:solidFill>
                          <a:schemeClr val="tx1"/>
                        </a:solidFill>
                      </a:rPr>
                      <a:t>LAND</a:t>
                    </a:r>
                  </a:p>
                  <a:p>
                    <a:r>
                      <a:rPr lang="en-US" baseline="0" dirty="0">
                        <a:solidFill>
                          <a:schemeClr val="tx1"/>
                        </a:solidFill>
                      </a:rPr>
                      <a:t>4%</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7F85-4BC4-ACCE-E34E5A783E20}"/>
                </c:ext>
              </c:extLst>
            </c:dLbl>
            <c:dLbl>
              <c:idx val="1"/>
              <c:layout>
                <c:manualLayout>
                  <c:x val="-2.4343750443971933E-2"/>
                  <c:y val="1.7947432042207556E-2"/>
                </c:manualLayout>
              </c:layout>
              <c:tx>
                <c:rich>
                  <a:bodyPr/>
                  <a:lstStyle/>
                  <a:p>
                    <a:r>
                      <a:rPr lang="en-US" sz="2000" baseline="0" dirty="0">
                        <a:solidFill>
                          <a:schemeClr val="tx1"/>
                        </a:solidFill>
                      </a:rPr>
                      <a:t>INVERTER
7%</a:t>
                    </a:r>
                    <a:endParaRPr lang="en-US" sz="2000" dirty="0">
                      <a:solidFill>
                        <a:schemeClr val="tx1"/>
                      </a:solidFill>
                    </a:endParaRP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7F85-4BC4-ACCE-E34E5A783E20}"/>
                </c:ext>
              </c:extLst>
            </c:dLbl>
            <c:dLbl>
              <c:idx val="2"/>
              <c:layout>
                <c:manualLayout>
                  <c:x val="1.3661027200279376E-2"/>
                  <c:y val="-9.4354737706937274E-3"/>
                </c:manualLayout>
              </c:layout>
              <c:tx>
                <c:rich>
                  <a:bodyPr/>
                  <a:lstStyle/>
                  <a:p>
                    <a:r>
                      <a:rPr lang="en-US" dirty="0">
                        <a:solidFill>
                          <a:schemeClr val="tx1"/>
                        </a:solidFill>
                      </a:rPr>
                      <a:t>EVACUATION</a:t>
                    </a:r>
                    <a:r>
                      <a:rPr lang="en-US" baseline="0" dirty="0">
                        <a:solidFill>
                          <a:schemeClr val="tx1"/>
                        </a:solidFill>
                      </a:rPr>
                      <a:t>
11%</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7F85-4BC4-ACCE-E34E5A783E20}"/>
                </c:ext>
              </c:extLst>
            </c:dLbl>
            <c:dLbl>
              <c:idx val="3"/>
              <c:layout>
                <c:manualLayout>
                  <c:x val="3.4147663169089397E-2"/>
                  <c:y val="-4.7035520547071809E-2"/>
                </c:manualLayout>
              </c:layout>
              <c:tx>
                <c:rich>
                  <a:bodyPr/>
                  <a:lstStyle/>
                  <a:p>
                    <a:r>
                      <a:rPr lang="en-US" dirty="0">
                        <a:solidFill>
                          <a:schemeClr val="tx1"/>
                        </a:solidFill>
                      </a:rPr>
                      <a:t>BOS</a:t>
                    </a:r>
                    <a:r>
                      <a:rPr lang="en-US" baseline="0" dirty="0">
                        <a:solidFill>
                          <a:schemeClr val="tx1"/>
                        </a:solidFill>
                      </a:rPr>
                      <a:t>
12.6%</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7F85-4BC4-ACCE-E34E5A783E20}"/>
                </c:ext>
              </c:extLst>
            </c:dLbl>
            <c:dLbl>
              <c:idx val="4"/>
              <c:layout>
                <c:manualLayout>
                  <c:x val="-6.6134043297372833E-3"/>
                  <c:y val="-5.8435142909079004E-3"/>
                </c:manualLayout>
              </c:layout>
              <c:tx>
                <c:rich>
                  <a:bodyPr/>
                  <a:lstStyle/>
                  <a:p>
                    <a:r>
                      <a:rPr lang="en-US" dirty="0">
                        <a:solidFill>
                          <a:schemeClr val="tx1"/>
                        </a:solidFill>
                      </a:rPr>
                      <a:t>EARTHING</a:t>
                    </a:r>
                    <a:r>
                      <a:rPr lang="en-US" baseline="0" dirty="0">
                        <a:solidFill>
                          <a:schemeClr val="tx1"/>
                        </a:solidFill>
                      </a:rPr>
                      <a:t>
0.4%</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7F85-4BC4-ACCE-E34E5A783E20}"/>
                </c:ext>
              </c:extLst>
            </c:dLbl>
            <c:dLbl>
              <c:idx val="5"/>
              <c:layout>
                <c:manualLayout>
                  <c:x val="7.244267153887457E-3"/>
                  <c:y val="-0.10139822154373707"/>
                </c:manualLayout>
              </c:layout>
              <c:tx>
                <c:rich>
                  <a:bodyPr/>
                  <a:lstStyle/>
                  <a:p>
                    <a:r>
                      <a:rPr lang="en-US" dirty="0">
                        <a:solidFill>
                          <a:schemeClr val="tx1"/>
                        </a:solidFill>
                      </a:rPr>
                      <a:t>PU MODULE</a:t>
                    </a:r>
                  </a:p>
                  <a:p>
                    <a:r>
                      <a:rPr lang="en-US" baseline="0" dirty="0">
                        <a:solidFill>
                          <a:schemeClr val="tx1"/>
                        </a:solidFill>
                      </a:rPr>
                      <a:t>65%</a:t>
                    </a:r>
                  </a:p>
                </c:rich>
              </c:tx>
              <c:dLblPos val="bestFit"/>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7F85-4BC4-ACCE-E34E5A783E2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6"/>
                <c:pt idx="0">
                  <c:v>LAND</c:v>
                </c:pt>
                <c:pt idx="1">
                  <c:v>INVERTER</c:v>
                </c:pt>
                <c:pt idx="2">
                  <c:v>ECACATION</c:v>
                </c:pt>
                <c:pt idx="3">
                  <c:v>BOS</c:v>
                </c:pt>
                <c:pt idx="4">
                  <c:v>EARTHING</c:v>
                </c:pt>
                <c:pt idx="5">
                  <c:v>PV MODULE</c:v>
                </c:pt>
              </c:strCache>
            </c:strRef>
          </c:cat>
          <c:val>
            <c:numRef>
              <c:f>Sheet1!$B$2:$B$8</c:f>
              <c:numCache>
                <c:formatCode>General</c:formatCode>
                <c:ptCount val="7"/>
                <c:pt idx="0">
                  <c:v>9</c:v>
                </c:pt>
                <c:pt idx="1">
                  <c:v>11</c:v>
                </c:pt>
                <c:pt idx="2">
                  <c:v>15</c:v>
                </c:pt>
                <c:pt idx="3">
                  <c:v>13</c:v>
                </c:pt>
                <c:pt idx="4">
                  <c:v>4</c:v>
                </c:pt>
                <c:pt idx="5">
                  <c:v>65</c:v>
                </c:pt>
              </c:numCache>
            </c:numRef>
          </c:val>
          <c:extLst>
            <c:ext xmlns:c16="http://schemas.microsoft.com/office/drawing/2014/chart" uri="{C3380CC4-5D6E-409C-BE32-E72D297353CC}">
              <c16:uniqueId val="{00000000-6A7F-774B-BC93-51E058CCDE65}"/>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a:outerShdw blurRad="127000" dist="88900" dir="7200000" sx="97000" sy="97000" algn="ctr" rotWithShape="0">
        <a:srgbClr val="000000">
          <a:alpha val="85000"/>
        </a:srgbClr>
      </a:outerShdw>
      <a:softEdge rad="38100"/>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0.01025</cdr:x>
      <cdr:y>0.23922</cdr:y>
    </cdr:from>
    <cdr:to>
      <cdr:x>0.05552</cdr:x>
      <cdr:y>0.71465</cdr:y>
    </cdr:to>
    <cdr:sp macro="" textlink="">
      <cdr:nvSpPr>
        <cdr:cNvPr id="3" name="Rectangle 2"/>
        <cdr:cNvSpPr/>
      </cdr:nvSpPr>
      <cdr:spPr>
        <a:xfrm xmlns:a="http://schemas.openxmlformats.org/drawingml/2006/main">
          <a:off x="93710" y="1304414"/>
          <a:ext cx="414010" cy="259242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vert270"/>
        <a:lstStyle xmlns:a="http://schemas.openxmlformats.org/drawingml/2006/main"/>
        <a:p xmlns:a="http://schemas.openxmlformats.org/drawingml/2006/main">
          <a:r>
            <a:rPr lang="en-US" sz="1500" b="1" dirty="0">
              <a:solidFill>
                <a:schemeClr val="tx1"/>
              </a:solidFill>
            </a:rPr>
            <a:t>Quantity of Electrodes</a:t>
          </a:r>
          <a:r>
            <a:rPr lang="en-US" sz="1500" b="1" baseline="0" dirty="0">
              <a:solidFill>
                <a:schemeClr val="tx1"/>
              </a:solidFill>
            </a:rPr>
            <a:t> in Nos</a:t>
          </a:r>
          <a:endParaRPr lang="en-US" sz="1500" b="1" dirty="0">
            <a:solidFill>
              <a:schemeClr val="tx1"/>
            </a:solidFill>
          </a:endParaRPr>
        </a:p>
      </cdr:txBody>
    </cdr:sp>
  </cdr:relSizeAnchor>
  <cdr:relSizeAnchor xmlns:cdr="http://schemas.openxmlformats.org/drawingml/2006/chartDrawing">
    <cdr:from>
      <cdr:x>0.14956</cdr:x>
      <cdr:y>0.77114</cdr:y>
    </cdr:from>
    <cdr:to>
      <cdr:x>0.19806</cdr:x>
      <cdr:y>0.82696</cdr:y>
    </cdr:to>
    <cdr:sp macro="" textlink="">
      <cdr:nvSpPr>
        <cdr:cNvPr id="4" name="Rectangle 3"/>
        <cdr:cNvSpPr/>
      </cdr:nvSpPr>
      <cdr:spPr>
        <a:xfrm xmlns:a="http://schemas.openxmlformats.org/drawingml/2006/main">
          <a:off x="1258663" y="3759654"/>
          <a:ext cx="408214" cy="27214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800" b="1" dirty="0">
              <a:solidFill>
                <a:schemeClr val="tx1"/>
              </a:solidFill>
            </a:rPr>
            <a:t>3</a:t>
          </a:r>
        </a:p>
      </cdr:txBody>
    </cdr:sp>
  </cdr:relSizeAnchor>
  <cdr:relSizeAnchor xmlns:cdr="http://schemas.openxmlformats.org/drawingml/2006/chartDrawing">
    <cdr:from>
      <cdr:x>0.25664</cdr:x>
      <cdr:y>0.6635</cdr:y>
    </cdr:from>
    <cdr:to>
      <cdr:x>0.30515</cdr:x>
      <cdr:y>0.71932</cdr:y>
    </cdr:to>
    <cdr:sp macro="" textlink="">
      <cdr:nvSpPr>
        <cdr:cNvPr id="5" name="Rectangle 4"/>
        <cdr:cNvSpPr/>
      </cdr:nvSpPr>
      <cdr:spPr>
        <a:xfrm xmlns:a="http://schemas.openxmlformats.org/drawingml/2006/main">
          <a:off x="2159907" y="3234871"/>
          <a:ext cx="408214" cy="27214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b="1" dirty="0">
              <a:solidFill>
                <a:schemeClr val="tx1"/>
              </a:solidFill>
            </a:rPr>
            <a:t>39</a:t>
          </a:r>
        </a:p>
      </cdr:txBody>
    </cdr:sp>
  </cdr:relSizeAnchor>
  <cdr:relSizeAnchor xmlns:cdr="http://schemas.openxmlformats.org/drawingml/2006/chartDrawing">
    <cdr:from>
      <cdr:x>0.35688</cdr:x>
      <cdr:y>0.60489</cdr:y>
    </cdr:from>
    <cdr:to>
      <cdr:x>0.40539</cdr:x>
      <cdr:y>0.66071</cdr:y>
    </cdr:to>
    <cdr:sp macro="" textlink="">
      <cdr:nvSpPr>
        <cdr:cNvPr id="6" name="Rectangle 5"/>
        <cdr:cNvSpPr/>
      </cdr:nvSpPr>
      <cdr:spPr>
        <a:xfrm xmlns:a="http://schemas.openxmlformats.org/drawingml/2006/main">
          <a:off x="3003550" y="2949121"/>
          <a:ext cx="408214" cy="27214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b="1" dirty="0">
              <a:solidFill>
                <a:schemeClr val="tx1"/>
              </a:solidFill>
            </a:rPr>
            <a:t>58</a:t>
          </a:r>
        </a:p>
      </cdr:txBody>
    </cdr:sp>
  </cdr:relSizeAnchor>
  <cdr:relSizeAnchor xmlns:cdr="http://schemas.openxmlformats.org/drawingml/2006/chartDrawing">
    <cdr:from>
      <cdr:x>0.46359</cdr:x>
      <cdr:y>0.49326</cdr:y>
    </cdr:from>
    <cdr:to>
      <cdr:x>0.5121</cdr:x>
      <cdr:y>0.54907</cdr:y>
    </cdr:to>
    <cdr:sp macro="" textlink="">
      <cdr:nvSpPr>
        <cdr:cNvPr id="7" name="Rectangle 6"/>
        <cdr:cNvSpPr/>
      </cdr:nvSpPr>
      <cdr:spPr>
        <a:xfrm xmlns:a="http://schemas.openxmlformats.org/drawingml/2006/main">
          <a:off x="3901622" y="2404836"/>
          <a:ext cx="408214" cy="27214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b="1" dirty="0">
              <a:solidFill>
                <a:schemeClr val="tx1"/>
              </a:solidFill>
            </a:rPr>
            <a:t>95</a:t>
          </a:r>
        </a:p>
      </cdr:txBody>
    </cdr:sp>
  </cdr:relSizeAnchor>
  <cdr:relSizeAnchor xmlns:cdr="http://schemas.openxmlformats.org/drawingml/2006/chartDrawing">
    <cdr:from>
      <cdr:x>0.56707</cdr:x>
      <cdr:y>0.46135</cdr:y>
    </cdr:from>
    <cdr:to>
      <cdr:x>0.62813</cdr:x>
      <cdr:y>0.52116</cdr:y>
    </cdr:to>
    <cdr:sp macro="" textlink="">
      <cdr:nvSpPr>
        <cdr:cNvPr id="8" name="Rectangle 7"/>
        <cdr:cNvSpPr/>
      </cdr:nvSpPr>
      <cdr:spPr>
        <a:xfrm xmlns:a="http://schemas.openxmlformats.org/drawingml/2006/main">
          <a:off x="4772478" y="2249262"/>
          <a:ext cx="513898" cy="29164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b="1" dirty="0">
              <a:solidFill>
                <a:schemeClr val="tx1"/>
              </a:solidFill>
            </a:rPr>
            <a:t>107</a:t>
          </a:r>
        </a:p>
      </cdr:txBody>
    </cdr:sp>
  </cdr:relSizeAnchor>
  <cdr:relSizeAnchor xmlns:cdr="http://schemas.openxmlformats.org/drawingml/2006/chartDrawing">
    <cdr:from>
      <cdr:x>0.67863</cdr:x>
      <cdr:y>0.35929</cdr:y>
    </cdr:from>
    <cdr:to>
      <cdr:x>0.73969</cdr:x>
      <cdr:y>0.41911</cdr:y>
    </cdr:to>
    <cdr:sp macro="" textlink="">
      <cdr:nvSpPr>
        <cdr:cNvPr id="9" name="Rectangle 8"/>
        <cdr:cNvSpPr/>
      </cdr:nvSpPr>
      <cdr:spPr>
        <a:xfrm xmlns:a="http://schemas.openxmlformats.org/drawingml/2006/main">
          <a:off x="5711371" y="1751693"/>
          <a:ext cx="513898" cy="29164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b="1">
              <a:solidFill>
                <a:schemeClr val="tx1"/>
              </a:solidFill>
            </a:rPr>
            <a:t>141</a:t>
          </a:r>
        </a:p>
      </cdr:txBody>
    </cdr:sp>
  </cdr:relSizeAnchor>
  <cdr:relSizeAnchor xmlns:cdr="http://schemas.openxmlformats.org/drawingml/2006/chartDrawing">
    <cdr:from>
      <cdr:x>0.77726</cdr:x>
      <cdr:y>0.33138</cdr:y>
    </cdr:from>
    <cdr:to>
      <cdr:x>0.83832</cdr:x>
      <cdr:y>0.3912</cdr:y>
    </cdr:to>
    <cdr:sp macro="" textlink="">
      <cdr:nvSpPr>
        <cdr:cNvPr id="10" name="Rectangle 9"/>
        <cdr:cNvSpPr/>
      </cdr:nvSpPr>
      <cdr:spPr>
        <a:xfrm xmlns:a="http://schemas.openxmlformats.org/drawingml/2006/main">
          <a:off x="6541407" y="1615621"/>
          <a:ext cx="513898" cy="29164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b="1" dirty="0">
              <a:solidFill>
                <a:schemeClr val="tx1"/>
              </a:solidFill>
            </a:rPr>
            <a:t>153</a:t>
          </a:r>
        </a:p>
      </cdr:txBody>
    </cdr:sp>
  </cdr:relSizeAnchor>
  <cdr:relSizeAnchor xmlns:cdr="http://schemas.openxmlformats.org/drawingml/2006/chartDrawing">
    <cdr:from>
      <cdr:x>0.88558</cdr:x>
      <cdr:y>0.08857</cdr:y>
    </cdr:from>
    <cdr:to>
      <cdr:x>0.94665</cdr:x>
      <cdr:y>0.14839</cdr:y>
    </cdr:to>
    <cdr:sp macro="" textlink="">
      <cdr:nvSpPr>
        <cdr:cNvPr id="11" name="Rectangle 10"/>
        <cdr:cNvSpPr/>
      </cdr:nvSpPr>
      <cdr:spPr>
        <a:xfrm xmlns:a="http://schemas.openxmlformats.org/drawingml/2006/main">
          <a:off x="7453085" y="431800"/>
          <a:ext cx="513898" cy="29164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800" b="1" dirty="0">
              <a:solidFill>
                <a:schemeClr val="tx1"/>
              </a:solidFill>
            </a:rPr>
            <a:t>235</a:t>
          </a:r>
        </a:p>
      </cdr:txBody>
    </cdr:sp>
  </cdr:relSizeAnchor>
  <cdr:relSizeAnchor xmlns:cdr="http://schemas.openxmlformats.org/drawingml/2006/chartDrawing">
    <cdr:from>
      <cdr:x>0.45568</cdr:x>
      <cdr:y>0.92428</cdr:y>
    </cdr:from>
    <cdr:to>
      <cdr:x>0.68898</cdr:x>
      <cdr:y>0.9802</cdr:y>
    </cdr:to>
    <cdr:sp macro="" textlink="">
      <cdr:nvSpPr>
        <cdr:cNvPr id="12" name="Rectangle 11"/>
        <cdr:cNvSpPr/>
      </cdr:nvSpPr>
      <cdr:spPr>
        <a:xfrm xmlns:a="http://schemas.openxmlformats.org/drawingml/2006/main">
          <a:off x="4167326" y="5039893"/>
          <a:ext cx="2133600" cy="30487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600" b="1" dirty="0">
              <a:solidFill>
                <a:schemeClr val="tx1"/>
              </a:solidFill>
            </a:rPr>
            <a:t>Year of Installation</a:t>
          </a:r>
          <a:endParaRPr lang="en-US" b="1"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0.01125</cdr:x>
      <cdr:y>0.22548</cdr:y>
    </cdr:from>
    <cdr:to>
      <cdr:x>0.05788</cdr:x>
      <cdr:y>0.75197</cdr:y>
    </cdr:to>
    <cdr:sp macro="" textlink="">
      <cdr:nvSpPr>
        <cdr:cNvPr id="4" name="Rectangle 3"/>
        <cdr:cNvSpPr/>
      </cdr:nvSpPr>
      <cdr:spPr>
        <a:xfrm xmlns:a="http://schemas.openxmlformats.org/drawingml/2006/main">
          <a:off x="95249" y="1088571"/>
          <a:ext cx="394607" cy="254181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vert="vert270"/>
        <a:lstStyle xmlns:a="http://schemas.openxmlformats.org/drawingml/2006/main"/>
        <a:p xmlns:a="http://schemas.openxmlformats.org/drawingml/2006/main">
          <a:r>
            <a:rPr lang="en-US" sz="1500" b="1" dirty="0">
              <a:solidFill>
                <a:sysClr val="windowText" lastClr="000000"/>
              </a:solidFill>
            </a:rPr>
            <a:t>Quantity of Electrodes</a:t>
          </a:r>
          <a:r>
            <a:rPr lang="en-US" sz="1500" b="1" baseline="0" dirty="0">
              <a:solidFill>
                <a:sysClr val="windowText" lastClr="000000"/>
              </a:solidFill>
            </a:rPr>
            <a:t> in Nos</a:t>
          </a:r>
          <a:endParaRPr lang="en-US" sz="1500" b="1" dirty="0">
            <a:solidFill>
              <a:sysClr val="windowText" lastClr="000000"/>
            </a:solidFill>
          </a:endParaRPr>
        </a:p>
      </cdr:txBody>
    </cdr:sp>
  </cdr:relSizeAnchor>
  <cdr:relSizeAnchor xmlns:cdr="http://schemas.openxmlformats.org/drawingml/2006/chartDrawing">
    <cdr:from>
      <cdr:x>0.16399</cdr:x>
      <cdr:y>0.74634</cdr:y>
    </cdr:from>
    <cdr:to>
      <cdr:x>0.20257</cdr:x>
      <cdr:y>0.8168</cdr:y>
    </cdr:to>
    <cdr:sp macro="" textlink="">
      <cdr:nvSpPr>
        <cdr:cNvPr id="5" name="Rectangle 4"/>
        <cdr:cNvSpPr/>
      </cdr:nvSpPr>
      <cdr:spPr>
        <a:xfrm xmlns:a="http://schemas.openxmlformats.org/drawingml/2006/main">
          <a:off x="1387928" y="3603169"/>
          <a:ext cx="326571" cy="34017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600" b="1">
              <a:solidFill>
                <a:schemeClr val="tx1"/>
              </a:solidFill>
            </a:rPr>
            <a:t>1</a:t>
          </a:r>
        </a:p>
      </cdr:txBody>
    </cdr:sp>
  </cdr:relSizeAnchor>
  <cdr:relSizeAnchor xmlns:cdr="http://schemas.openxmlformats.org/drawingml/2006/chartDrawing">
    <cdr:from>
      <cdr:x>0.30665</cdr:x>
      <cdr:y>0.6785</cdr:y>
    </cdr:from>
    <cdr:to>
      <cdr:x>0.34523</cdr:x>
      <cdr:y>0.74897</cdr:y>
    </cdr:to>
    <cdr:sp macro="" textlink="">
      <cdr:nvSpPr>
        <cdr:cNvPr id="6" name="Rectangle 5"/>
        <cdr:cNvSpPr/>
      </cdr:nvSpPr>
      <cdr:spPr>
        <a:xfrm xmlns:a="http://schemas.openxmlformats.org/drawingml/2006/main">
          <a:off x="2595335" y="3275692"/>
          <a:ext cx="326571" cy="34017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600" b="1">
              <a:solidFill>
                <a:schemeClr val="tx1"/>
              </a:solidFill>
            </a:rPr>
            <a:t>3</a:t>
          </a:r>
        </a:p>
      </cdr:txBody>
    </cdr:sp>
  </cdr:relSizeAnchor>
  <cdr:relSizeAnchor xmlns:cdr="http://schemas.openxmlformats.org/drawingml/2006/chartDrawing">
    <cdr:from>
      <cdr:x>0.45134</cdr:x>
      <cdr:y>0.52631</cdr:y>
    </cdr:from>
    <cdr:to>
      <cdr:x>0.48992</cdr:x>
      <cdr:y>0.59677</cdr:y>
    </cdr:to>
    <cdr:sp macro="" textlink="">
      <cdr:nvSpPr>
        <cdr:cNvPr id="7" name="Rectangle 6"/>
        <cdr:cNvSpPr/>
      </cdr:nvSpPr>
      <cdr:spPr>
        <a:xfrm xmlns:a="http://schemas.openxmlformats.org/drawingml/2006/main">
          <a:off x="3819978" y="2540907"/>
          <a:ext cx="326571" cy="34017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600" b="1">
              <a:solidFill>
                <a:schemeClr val="tx1"/>
              </a:solidFill>
            </a:rPr>
            <a:t>7</a:t>
          </a:r>
        </a:p>
      </cdr:txBody>
    </cdr:sp>
  </cdr:relSizeAnchor>
  <cdr:relSizeAnchor xmlns:cdr="http://schemas.openxmlformats.org/drawingml/2006/chartDrawing">
    <cdr:from>
      <cdr:x>0.59164</cdr:x>
      <cdr:y>0.41357</cdr:y>
    </cdr:from>
    <cdr:to>
      <cdr:x>0.63944</cdr:x>
      <cdr:y>0.48403</cdr:y>
    </cdr:to>
    <cdr:sp macro="" textlink="">
      <cdr:nvSpPr>
        <cdr:cNvPr id="8" name="Rectangle 7"/>
        <cdr:cNvSpPr/>
      </cdr:nvSpPr>
      <cdr:spPr>
        <a:xfrm xmlns:a="http://schemas.openxmlformats.org/drawingml/2006/main">
          <a:off x="5007429" y="1996622"/>
          <a:ext cx="404586" cy="34017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600" b="1">
              <a:solidFill>
                <a:schemeClr val="tx1"/>
              </a:solidFill>
            </a:rPr>
            <a:t>10</a:t>
          </a:r>
        </a:p>
      </cdr:txBody>
    </cdr:sp>
  </cdr:relSizeAnchor>
  <cdr:relSizeAnchor xmlns:cdr="http://schemas.openxmlformats.org/drawingml/2006/chartDrawing">
    <cdr:from>
      <cdr:x>0.72947</cdr:x>
      <cdr:y>0.3431</cdr:y>
    </cdr:from>
    <cdr:to>
      <cdr:x>0.77728</cdr:x>
      <cdr:y>0.41357</cdr:y>
    </cdr:to>
    <cdr:sp macro="" textlink="">
      <cdr:nvSpPr>
        <cdr:cNvPr id="9" name="Rectangle 8"/>
        <cdr:cNvSpPr/>
      </cdr:nvSpPr>
      <cdr:spPr>
        <a:xfrm xmlns:a="http://schemas.openxmlformats.org/drawingml/2006/main">
          <a:off x="6174014" y="1656443"/>
          <a:ext cx="404586" cy="34017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600" b="1">
              <a:solidFill>
                <a:schemeClr val="tx1"/>
              </a:solidFill>
            </a:rPr>
            <a:t>12</a:t>
          </a:r>
        </a:p>
      </cdr:txBody>
    </cdr:sp>
  </cdr:relSizeAnchor>
  <cdr:relSizeAnchor xmlns:cdr="http://schemas.openxmlformats.org/drawingml/2006/chartDrawing">
    <cdr:from>
      <cdr:x>0.87578</cdr:x>
      <cdr:y>0.12044</cdr:y>
    </cdr:from>
    <cdr:to>
      <cdr:x>0.92358</cdr:x>
      <cdr:y>0.19091</cdr:y>
    </cdr:to>
    <cdr:sp macro="" textlink="">
      <cdr:nvSpPr>
        <cdr:cNvPr id="10" name="Rectangle 9"/>
        <cdr:cNvSpPr/>
      </cdr:nvSpPr>
      <cdr:spPr>
        <a:xfrm xmlns:a="http://schemas.openxmlformats.org/drawingml/2006/main">
          <a:off x="7412264" y="581479"/>
          <a:ext cx="404586" cy="34017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1600" b="1">
              <a:solidFill>
                <a:schemeClr val="tx1"/>
              </a:solidFill>
            </a:rPr>
            <a:t>18</a:t>
          </a:r>
        </a:p>
      </cdr:txBody>
    </cdr:sp>
  </cdr:relSizeAnchor>
  <cdr:relSizeAnchor xmlns:cdr="http://schemas.openxmlformats.org/drawingml/2006/chartDrawing">
    <cdr:from>
      <cdr:x>0.43848</cdr:x>
      <cdr:y>0.9239</cdr:y>
    </cdr:from>
    <cdr:to>
      <cdr:x>0.78939</cdr:x>
      <cdr:y>1</cdr:y>
    </cdr:to>
    <cdr:sp macro="" textlink="">
      <cdr:nvSpPr>
        <cdr:cNvPr id="11" name="Rectangle 10"/>
        <cdr:cNvSpPr/>
      </cdr:nvSpPr>
      <cdr:spPr>
        <a:xfrm xmlns:a="http://schemas.openxmlformats.org/drawingml/2006/main">
          <a:off x="3711121" y="4460421"/>
          <a:ext cx="2969985" cy="36739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l" defTabSz="914400" eaLnBrk="1" fontAlgn="auto" latinLnBrk="0" hangingPunct="1">
            <a:lnSpc>
              <a:spcPct val="100000"/>
            </a:lnSpc>
            <a:spcBef>
              <a:spcPts val="0"/>
            </a:spcBef>
            <a:spcAft>
              <a:spcPts val="0"/>
            </a:spcAft>
            <a:buClrTx/>
            <a:buSzTx/>
            <a:buFontTx/>
            <a:buNone/>
            <a:tabLst/>
            <a:defRPr/>
          </a:pPr>
          <a:r>
            <a:rPr lang="en-US" sz="1600" b="1" dirty="0">
              <a:solidFill>
                <a:schemeClr val="tx1"/>
              </a:solidFill>
              <a:effectLst/>
              <a:latin typeface="+mn-lt"/>
              <a:ea typeface="+mn-ea"/>
              <a:cs typeface="+mn-cs"/>
            </a:rPr>
            <a:t>Year</a:t>
          </a:r>
          <a:r>
            <a:rPr lang="en-US" sz="1600" b="1" baseline="0" dirty="0">
              <a:solidFill>
                <a:schemeClr val="tx1"/>
              </a:solidFill>
              <a:effectLst/>
              <a:latin typeface="+mn-lt"/>
              <a:ea typeface="+mn-ea"/>
              <a:cs typeface="+mn-cs"/>
            </a:rPr>
            <a:t> of Installation</a:t>
          </a:r>
          <a:endParaRPr lang="en-IN" sz="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8195"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dirty="0"/>
          </a:p>
        </p:txBody>
      </p:sp>
      <p:sp>
        <p:nvSpPr>
          <p:cNvPr id="8196"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8197"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itchFamily="18" charset="0"/>
              </a:defRPr>
            </a:lvl1pPr>
          </a:lstStyle>
          <a:p>
            <a:pPr>
              <a:defRPr/>
            </a:pPr>
            <a:fld id="{1640C18F-FA5C-4407-9CD0-9613CBB348E1}" type="slidenum">
              <a:rPr lang="en-US" altLang="en-US"/>
              <a:pPr>
                <a:defRPr/>
              </a:pPr>
              <a:t>‹#›</a:t>
            </a:fld>
            <a:endParaRPr lang="en-US" altLang="en-US" dirty="0"/>
          </a:p>
        </p:txBody>
      </p:sp>
    </p:spTree>
    <p:extLst>
      <p:ext uri="{BB962C8B-B14F-4D97-AF65-F5344CB8AC3E}">
        <p14:creationId xmlns:p14="http://schemas.microsoft.com/office/powerpoint/2010/main" val="3313135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10243" name="Rectangle 3"/>
          <p:cNvSpPr>
            <a:spLocks noGrp="1" noChangeArrowheads="1"/>
          </p:cNvSpPr>
          <p:nvPr>
            <p:ph type="dt" idx="1"/>
          </p:nvPr>
        </p:nvSpPr>
        <p:spPr bwMode="auto">
          <a:xfrm>
            <a:off x="388620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dirty="0"/>
          </a:p>
        </p:txBody>
      </p:sp>
      <p:sp>
        <p:nvSpPr>
          <p:cNvPr id="22532" name="Rectangle 4"/>
          <p:cNvSpPr>
            <a:spLocks noGrp="1" noRot="1" noChangeAspect="1" noChangeArrowheads="1" noTextEdit="1"/>
          </p:cNvSpPr>
          <p:nvPr>
            <p:ph type="sldImg" idx="2"/>
          </p:nvPr>
        </p:nvSpPr>
        <p:spPr bwMode="auto">
          <a:xfrm>
            <a:off x="312738" y="685800"/>
            <a:ext cx="6234112" cy="3506788"/>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14400" y="4419600"/>
            <a:ext cx="50292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840788"/>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dirty="0"/>
          </a:p>
        </p:txBody>
      </p:sp>
      <p:sp>
        <p:nvSpPr>
          <p:cNvPr id="10247" name="Rectangle 7"/>
          <p:cNvSpPr>
            <a:spLocks noGrp="1" noChangeArrowheads="1"/>
          </p:cNvSpPr>
          <p:nvPr>
            <p:ph type="sldNum" sz="quarter" idx="5"/>
          </p:nvPr>
        </p:nvSpPr>
        <p:spPr bwMode="auto">
          <a:xfrm>
            <a:off x="3886200" y="8840788"/>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itchFamily="18" charset="0"/>
              </a:defRPr>
            </a:lvl1pPr>
          </a:lstStyle>
          <a:p>
            <a:pPr>
              <a:defRPr/>
            </a:pPr>
            <a:fld id="{1166DC4A-EB49-474D-B54D-B9670A72770C}" type="slidenum">
              <a:rPr lang="en-US" altLang="en-US"/>
              <a:pPr>
                <a:defRPr/>
              </a:pPr>
              <a:t>‹#›</a:t>
            </a:fld>
            <a:endParaRPr lang="en-US" altLang="en-US" dirty="0"/>
          </a:p>
        </p:txBody>
      </p:sp>
    </p:spTree>
    <p:extLst>
      <p:ext uri="{BB962C8B-B14F-4D97-AF65-F5344CB8AC3E}">
        <p14:creationId xmlns:p14="http://schemas.microsoft.com/office/powerpoint/2010/main" val="3868335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09" name="Shape 209"/>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63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897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731521" y="4560571"/>
            <a:ext cx="5852160" cy="432054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7" name="Shape 257"/>
          <p:cNvSpPr>
            <a:spLocks noGrp="1" noRot="1" noChangeAspect="1"/>
          </p:cNvSpPr>
          <p:nvPr>
            <p:ph type="sldImg" idx="2"/>
          </p:nvPr>
        </p:nvSpPr>
        <p:spPr>
          <a:xfrm>
            <a:off x="460375" y="720725"/>
            <a:ext cx="6394450"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1317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E8C6EA4-6AAE-43BF-AA7E-044E1AF4CEC2}" type="slidenum">
              <a:rPr lang="en-US" altLang="en-US" sz="1300">
                <a:latin typeface="Times New Roman" panose="02020603050405020304" pitchFamily="18" charset="0"/>
              </a:rPr>
              <a:pPr/>
              <a:t>41</a:t>
            </a:fld>
            <a:endParaRPr lang="en-US" altLang="en-US" sz="1300">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a:xfrm>
            <a:off x="314325" y="685800"/>
            <a:ext cx="6230938" cy="3506788"/>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67212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E8C6EA4-6AAE-43BF-AA7E-044E1AF4CEC2}" type="slidenum">
              <a:rPr lang="en-US" altLang="en-US" sz="1300">
                <a:latin typeface="Times New Roman" panose="02020603050405020304" pitchFamily="18" charset="0"/>
              </a:rPr>
              <a:pPr/>
              <a:t>42</a:t>
            </a:fld>
            <a:endParaRPr lang="en-US" altLang="en-US" sz="1300">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a:xfrm>
            <a:off x="314325" y="685800"/>
            <a:ext cx="6230938" cy="3506788"/>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13908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134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0811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010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644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09" name="Shape 209"/>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851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09" name="Shape 209"/>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459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731521" y="4560571"/>
            <a:ext cx="5852160" cy="432054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9" name="Shape 209"/>
          <p:cNvSpPr>
            <a:spLocks noGrp="1" noRot="1" noChangeAspect="1"/>
          </p:cNvSpPr>
          <p:nvPr>
            <p:ph type="sldImg" idx="2"/>
          </p:nvPr>
        </p:nvSpPr>
        <p:spPr>
          <a:xfrm>
            <a:off x="460375" y="720725"/>
            <a:ext cx="6394450"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748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09" name="Shape 209"/>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344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09" name="Shape 209"/>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4648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6479" tIns="86479" rIns="86479" bIns="86479" anchor="t" anchorCtr="0">
            <a:noAutofit/>
          </a:bodyPr>
          <a:lstStyle/>
          <a:p>
            <a:endParaRPr/>
          </a:p>
        </p:txBody>
      </p:sp>
      <p:sp>
        <p:nvSpPr>
          <p:cNvPr id="209" name="Shape 209"/>
          <p:cNvSpPr>
            <a:spLocks noGrp="1" noRot="1" noChangeAspect="1"/>
          </p:cNvSpPr>
          <p:nvPr>
            <p:ph type="sldImg" idx="2"/>
          </p:nvPr>
        </p:nvSpPr>
        <p:spPr>
          <a:xfrm>
            <a:off x="333375" y="696913"/>
            <a:ext cx="6191250"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8851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6479" tIns="86479" rIns="86479" bIns="86479" anchor="t" anchorCtr="0">
            <a:noAutofit/>
          </a:bodyPr>
          <a:lstStyle/>
          <a:p>
            <a:endParaRPr/>
          </a:p>
        </p:txBody>
      </p:sp>
      <p:sp>
        <p:nvSpPr>
          <p:cNvPr id="209" name="Shape 209"/>
          <p:cNvSpPr>
            <a:spLocks noGrp="1" noRot="1" noChangeAspect="1"/>
          </p:cNvSpPr>
          <p:nvPr>
            <p:ph type="sldImg" idx="2"/>
          </p:nvPr>
        </p:nvSpPr>
        <p:spPr>
          <a:xfrm>
            <a:off x="333375" y="696913"/>
            <a:ext cx="6191250"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9274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6479" tIns="86479" rIns="86479" bIns="86479" anchor="t" anchorCtr="0">
            <a:noAutofit/>
          </a:bodyPr>
          <a:lstStyle/>
          <a:p>
            <a:endParaRPr/>
          </a:p>
        </p:txBody>
      </p:sp>
      <p:sp>
        <p:nvSpPr>
          <p:cNvPr id="209" name="Shape 209"/>
          <p:cNvSpPr>
            <a:spLocks noGrp="1" noRot="1" noChangeAspect="1"/>
          </p:cNvSpPr>
          <p:nvPr>
            <p:ph type="sldImg" idx="2"/>
          </p:nvPr>
        </p:nvSpPr>
        <p:spPr>
          <a:xfrm>
            <a:off x="333375" y="696913"/>
            <a:ext cx="6191250"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4365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897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6479" tIns="86479" rIns="86479" bIns="86479" anchor="t" anchorCtr="0">
            <a:noAutofit/>
          </a:bodyPr>
          <a:lstStyle/>
          <a:p>
            <a:endParaRPr/>
          </a:p>
        </p:txBody>
      </p:sp>
      <p:sp>
        <p:nvSpPr>
          <p:cNvPr id="209" name="Shape 209"/>
          <p:cNvSpPr>
            <a:spLocks noGrp="1" noRot="1" noChangeAspect="1"/>
          </p:cNvSpPr>
          <p:nvPr>
            <p:ph type="sldImg" idx="2"/>
          </p:nvPr>
        </p:nvSpPr>
        <p:spPr>
          <a:xfrm>
            <a:off x="333375" y="696913"/>
            <a:ext cx="6191250"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6551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6479" tIns="86479" rIns="86479" bIns="86479" anchor="t" anchorCtr="0">
            <a:noAutofit/>
          </a:bodyPr>
          <a:lstStyle/>
          <a:p>
            <a:endParaRPr/>
          </a:p>
        </p:txBody>
      </p:sp>
      <p:sp>
        <p:nvSpPr>
          <p:cNvPr id="209" name="Shape 209"/>
          <p:cNvSpPr>
            <a:spLocks noGrp="1" noRot="1" noChangeAspect="1"/>
          </p:cNvSpPr>
          <p:nvPr>
            <p:ph type="sldImg" idx="2"/>
          </p:nvPr>
        </p:nvSpPr>
        <p:spPr>
          <a:xfrm>
            <a:off x="333375" y="696913"/>
            <a:ext cx="6191250"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719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6479" tIns="86479" rIns="86479" bIns="86479" anchor="t" anchorCtr="0">
            <a:noAutofit/>
          </a:bodyPr>
          <a:lstStyle/>
          <a:p>
            <a:endParaRPr/>
          </a:p>
        </p:txBody>
      </p:sp>
      <p:sp>
        <p:nvSpPr>
          <p:cNvPr id="209" name="Shape 209"/>
          <p:cNvSpPr>
            <a:spLocks noGrp="1" noRot="1" noChangeAspect="1"/>
          </p:cNvSpPr>
          <p:nvPr>
            <p:ph type="sldImg" idx="2"/>
          </p:nvPr>
        </p:nvSpPr>
        <p:spPr>
          <a:xfrm>
            <a:off x="333375" y="696913"/>
            <a:ext cx="6191250"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2034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6479" tIns="86479" rIns="86479" bIns="86479" anchor="t" anchorCtr="0">
            <a:noAutofit/>
          </a:bodyPr>
          <a:lstStyle/>
          <a:p>
            <a:endParaRPr/>
          </a:p>
        </p:txBody>
      </p:sp>
      <p:sp>
        <p:nvSpPr>
          <p:cNvPr id="209" name="Shape 209"/>
          <p:cNvSpPr>
            <a:spLocks noGrp="1" noRot="1" noChangeAspect="1"/>
          </p:cNvSpPr>
          <p:nvPr>
            <p:ph type="sldImg" idx="2"/>
          </p:nvPr>
        </p:nvSpPr>
        <p:spPr>
          <a:xfrm>
            <a:off x="333375" y="696913"/>
            <a:ext cx="6191250"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9466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934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6479" tIns="86479" rIns="86479" bIns="86479" anchor="t" anchorCtr="0">
            <a:noAutofit/>
          </a:bodyPr>
          <a:lstStyle/>
          <a:p>
            <a:endParaRPr/>
          </a:p>
        </p:txBody>
      </p:sp>
      <p:sp>
        <p:nvSpPr>
          <p:cNvPr id="209" name="Shape 209"/>
          <p:cNvSpPr>
            <a:spLocks noGrp="1" noRot="1" noChangeAspect="1"/>
          </p:cNvSpPr>
          <p:nvPr>
            <p:ph type="sldImg" idx="2"/>
          </p:nvPr>
        </p:nvSpPr>
        <p:spPr>
          <a:xfrm>
            <a:off x="333375" y="696913"/>
            <a:ext cx="6191250"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9574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1" y="4415791"/>
            <a:ext cx="5486400" cy="4183380"/>
          </a:xfrm>
          <a:prstGeom prst="rect">
            <a:avLst/>
          </a:prstGeom>
        </p:spPr>
        <p:txBody>
          <a:bodyPr spcFirstLastPara="1" wrap="square" lIns="86479" tIns="86479" rIns="86479" bIns="86479" anchor="t" anchorCtr="0">
            <a:noAutofit/>
          </a:bodyPr>
          <a:lstStyle/>
          <a:p>
            <a:endParaRPr/>
          </a:p>
        </p:txBody>
      </p:sp>
      <p:sp>
        <p:nvSpPr>
          <p:cNvPr id="209" name="Shape 209"/>
          <p:cNvSpPr>
            <a:spLocks noGrp="1" noRot="1" noChangeAspect="1"/>
          </p:cNvSpPr>
          <p:nvPr>
            <p:ph type="sldImg" idx="2"/>
          </p:nvPr>
        </p:nvSpPr>
        <p:spPr>
          <a:xfrm>
            <a:off x="333375" y="696913"/>
            <a:ext cx="6191250" cy="34845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8726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1140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2396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4784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571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2571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5750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9395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5043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731521" y="4560571"/>
            <a:ext cx="5852160" cy="432054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57" name="Shape 257"/>
          <p:cNvSpPr>
            <a:spLocks noGrp="1" noRot="1" noChangeAspect="1"/>
          </p:cNvSpPr>
          <p:nvPr>
            <p:ph type="sldImg" idx="2"/>
          </p:nvPr>
        </p:nvSpPr>
        <p:spPr>
          <a:xfrm>
            <a:off x="460375" y="720725"/>
            <a:ext cx="6394450" cy="35988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955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387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3366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660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724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1" y="4415791"/>
            <a:ext cx="5486400" cy="4183380"/>
          </a:xfrm>
          <a:prstGeom prst="rect">
            <a:avLst/>
          </a:prstGeom>
        </p:spPr>
        <p:txBody>
          <a:bodyPr spcFirstLastPara="1" wrap="square" lIns="87302" tIns="87302" rIns="87302" bIns="87302" anchor="t" anchorCtr="0">
            <a:noAutofit/>
          </a:bodyPr>
          <a:lstStyle/>
          <a:p>
            <a:pPr>
              <a:spcBef>
                <a:spcPts val="0"/>
              </a:spcBef>
              <a:spcAft>
                <a:spcPts val="0"/>
              </a:spcAft>
            </a:pPr>
            <a:endParaRPr/>
          </a:p>
        </p:txBody>
      </p:sp>
      <p:sp>
        <p:nvSpPr>
          <p:cNvPr id="257" name="Shape 257"/>
          <p:cNvSpPr>
            <a:spLocks noGrp="1" noRot="1" noChangeAspect="1"/>
          </p:cNvSpPr>
          <p:nvPr>
            <p:ph type="sldImg" idx="2"/>
          </p:nvPr>
        </p:nvSpPr>
        <p:spPr>
          <a:xfrm>
            <a:off x="333375" y="698500"/>
            <a:ext cx="6191250" cy="348456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911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56" y="2130578"/>
            <a:ext cx="10361851"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637"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K K Sarkar,ACDE(Engg) POWERGRID</a:t>
            </a:r>
            <a:endParaRPr lang="en-US" dirty="0"/>
          </a:p>
        </p:txBody>
      </p:sp>
      <p:sp>
        <p:nvSpPr>
          <p:cNvPr id="6" name="Slide Number Placeholder 5"/>
          <p:cNvSpPr>
            <a:spLocks noGrp="1"/>
          </p:cNvSpPr>
          <p:nvPr>
            <p:ph type="sldNum" sz="quarter" idx="12"/>
          </p:nvPr>
        </p:nvSpPr>
        <p:spPr/>
        <p:txBody>
          <a:bodyPr/>
          <a:lstStyle/>
          <a:p>
            <a:pPr>
              <a:defRPr/>
            </a:pPr>
            <a:fld id="{63F66E78-3FB5-45EF-B686-EC0D4D451527}" type="slidenum">
              <a:rPr lang="en-US" altLang="en-US" smtClean="0"/>
              <a:pPr>
                <a:defRPr/>
              </a:pPr>
              <a:t>‹#›</a:t>
            </a:fld>
            <a:endParaRPr lang="en-US" altLang="en-US" dirty="0"/>
          </a:p>
        </p:txBody>
      </p:sp>
    </p:spTree>
    <p:extLst>
      <p:ext uri="{BB962C8B-B14F-4D97-AF65-F5344CB8AC3E}">
        <p14:creationId xmlns:p14="http://schemas.microsoft.com/office/powerpoint/2010/main" val="3497748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K K Sarkar,ACDE(Engg) POWERGRID</a:t>
            </a:r>
            <a:endParaRPr lang="en-US" dirty="0"/>
          </a:p>
        </p:txBody>
      </p:sp>
      <p:sp>
        <p:nvSpPr>
          <p:cNvPr id="6" name="Slide Number Placeholder 5"/>
          <p:cNvSpPr>
            <a:spLocks noGrp="1"/>
          </p:cNvSpPr>
          <p:nvPr>
            <p:ph type="sldNum" sz="quarter" idx="12"/>
          </p:nvPr>
        </p:nvSpPr>
        <p:spPr/>
        <p:txBody>
          <a:bodyPr/>
          <a:lstStyle/>
          <a:p>
            <a:pPr>
              <a:defRPr/>
            </a:pPr>
            <a:fld id="{D048AA8F-4E1A-4BB5-96D6-6584C76B75AE}" type="slidenum">
              <a:rPr lang="en-US" altLang="en-US" smtClean="0"/>
              <a:pPr>
                <a:defRPr/>
              </a:pPr>
              <a:t>‹#›</a:t>
            </a:fld>
            <a:endParaRPr lang="en-US" altLang="en-US" dirty="0"/>
          </a:p>
        </p:txBody>
      </p:sp>
    </p:spTree>
    <p:extLst>
      <p:ext uri="{BB962C8B-B14F-4D97-AF65-F5344CB8AC3E}">
        <p14:creationId xmlns:p14="http://schemas.microsoft.com/office/powerpoint/2010/main" val="221411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4068" y="274791"/>
            <a:ext cx="3655008"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12694" y="274791"/>
            <a:ext cx="1076819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K K Sarkar,ACDE(Engg) POWERGRID</a:t>
            </a:r>
            <a:endParaRPr lang="en-US" dirty="0"/>
          </a:p>
        </p:txBody>
      </p:sp>
      <p:sp>
        <p:nvSpPr>
          <p:cNvPr id="6" name="Slide Number Placeholder 5"/>
          <p:cNvSpPr>
            <a:spLocks noGrp="1"/>
          </p:cNvSpPr>
          <p:nvPr>
            <p:ph type="sldNum" sz="quarter" idx="12"/>
          </p:nvPr>
        </p:nvSpPr>
        <p:spPr/>
        <p:txBody>
          <a:bodyPr/>
          <a:lstStyle/>
          <a:p>
            <a:pPr>
              <a:defRPr/>
            </a:pPr>
            <a:fld id="{A36C59B2-6E86-4FBC-95F9-1BAC884B601C}" type="slidenum">
              <a:rPr lang="en-US" altLang="en-US" smtClean="0"/>
              <a:pPr>
                <a:defRPr/>
              </a:pPr>
              <a:t>‹#›</a:t>
            </a:fld>
            <a:endParaRPr lang="en-US" altLang="en-US" dirty="0"/>
          </a:p>
        </p:txBody>
      </p:sp>
    </p:spTree>
    <p:extLst>
      <p:ext uri="{BB962C8B-B14F-4D97-AF65-F5344CB8AC3E}">
        <p14:creationId xmlns:p14="http://schemas.microsoft.com/office/powerpoint/2010/main" val="279400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6134" y="304801"/>
            <a:ext cx="10666611" cy="1216025"/>
          </a:xfrm>
        </p:spPr>
        <p:txBody>
          <a:bodyPr/>
          <a:lstStyle/>
          <a:p>
            <a:r>
              <a:rPr lang="en-US"/>
              <a:t>Click to edit Master title style</a:t>
            </a:r>
          </a:p>
        </p:txBody>
      </p:sp>
      <p:sp>
        <p:nvSpPr>
          <p:cNvPr id="3" name="Text Placeholder 2"/>
          <p:cNvSpPr>
            <a:spLocks noGrp="1"/>
          </p:cNvSpPr>
          <p:nvPr>
            <p:ph type="body" sz="half" idx="1"/>
          </p:nvPr>
        </p:nvSpPr>
        <p:spPr>
          <a:xfrm>
            <a:off x="755627" y="1752600"/>
            <a:ext cx="5231719"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0445" y="1752600"/>
            <a:ext cx="5231719"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a:ln/>
        </p:spPr>
        <p:txBody>
          <a:bodyPr/>
          <a:lstStyle>
            <a:lvl1pPr>
              <a:defRPr/>
            </a:lvl1pPr>
          </a:lstStyle>
          <a:p>
            <a:fld id="{8A39999B-1A1C-4FB2-B1A6-523981075908}" type="slidenum">
              <a:rPr lang="en-US" altLang="en-US"/>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K K Sarkar,ACDE(Engg) POWERGRID</a:t>
            </a:r>
          </a:p>
        </p:txBody>
      </p:sp>
      <p:sp>
        <p:nvSpPr>
          <p:cNvPr id="7"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901444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0" y="285751"/>
            <a:ext cx="12190413" cy="422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594548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20182162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10"/>
        <p:cNvGrpSpPr/>
        <p:nvPr/>
      </p:nvGrpSpPr>
      <p:grpSpPr>
        <a:xfrm>
          <a:off x="0" y="0"/>
          <a:ext cx="0" cy="0"/>
          <a:chOff x="0" y="0"/>
          <a:chExt cx="0" cy="0"/>
        </a:xfrm>
      </p:grpSpPr>
      <p:sp>
        <p:nvSpPr>
          <p:cNvPr id="11" name="Shape 11"/>
          <p:cNvSpPr>
            <a:spLocks noGrp="1"/>
          </p:cNvSpPr>
          <p:nvPr>
            <p:ph type="pic" idx="2"/>
          </p:nvPr>
        </p:nvSpPr>
        <p:spPr>
          <a:xfrm>
            <a:off x="72" y="1"/>
            <a:ext cx="1219041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50765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72" y="285751"/>
            <a:ext cx="12190413" cy="422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7691974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246" y="609600"/>
            <a:ext cx="8595549" cy="1320800"/>
          </a:xfrm>
          <a:prstGeom prst="rect">
            <a:avLst/>
          </a:prstGeo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77246" y="2160590"/>
            <a:ext cx="8595549" cy="388077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4196" y="6041363"/>
            <a:ext cx="911820" cy="365125"/>
          </a:xfrm>
          <a:prstGeom prst="rect">
            <a:avLst/>
          </a:prstGeom>
        </p:spPr>
        <p:txBody>
          <a:bodyPr/>
          <a:lstStyle/>
          <a:p>
            <a:fld id="{CAE6B357-51B9-47D2-A71D-0D06CB03185D}" type="datetime1">
              <a:rPr lang="en-US" smtClean="0"/>
              <a:pPr/>
              <a:t>7/22/2022</a:t>
            </a:fld>
            <a:endParaRPr lang="en-US"/>
          </a:p>
        </p:txBody>
      </p:sp>
      <p:sp>
        <p:nvSpPr>
          <p:cNvPr id="5" name="Footer Placeholder 4"/>
          <p:cNvSpPr>
            <a:spLocks noGrp="1"/>
          </p:cNvSpPr>
          <p:nvPr>
            <p:ph type="ftr" sz="quarter" idx="11"/>
          </p:nvPr>
        </p:nvSpPr>
        <p:spPr>
          <a:xfrm>
            <a:off x="677246" y="6041363"/>
            <a:ext cx="6296792"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589545" y="6041363"/>
            <a:ext cx="683250" cy="365125"/>
          </a:xfrm>
          <a:prstGeom prst="rect">
            <a:avLst/>
          </a:prstGeom>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180151995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5644403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10"/>
        <p:cNvGrpSpPr/>
        <p:nvPr/>
      </p:nvGrpSpPr>
      <p:grpSpPr>
        <a:xfrm>
          <a:off x="0" y="0"/>
          <a:ext cx="0" cy="0"/>
          <a:chOff x="0" y="0"/>
          <a:chExt cx="0" cy="0"/>
        </a:xfrm>
      </p:grpSpPr>
      <p:sp>
        <p:nvSpPr>
          <p:cNvPr id="11" name="Shape 11"/>
          <p:cNvSpPr>
            <a:spLocks noGrp="1"/>
          </p:cNvSpPr>
          <p:nvPr>
            <p:ph type="pic" idx="2"/>
          </p:nvPr>
        </p:nvSpPr>
        <p:spPr>
          <a:xfrm>
            <a:off x="56" y="1"/>
            <a:ext cx="1219041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1295968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K K Sarkar,ACDE(Engg) POWERGRID</a:t>
            </a:r>
            <a:endParaRPr lang="en-US" dirty="0"/>
          </a:p>
        </p:txBody>
      </p:sp>
      <p:sp>
        <p:nvSpPr>
          <p:cNvPr id="6" name="Slide Number Placeholder 5"/>
          <p:cNvSpPr>
            <a:spLocks noGrp="1"/>
          </p:cNvSpPr>
          <p:nvPr>
            <p:ph type="sldNum" sz="quarter" idx="12"/>
          </p:nvPr>
        </p:nvSpPr>
        <p:spPr/>
        <p:txBody>
          <a:bodyPr/>
          <a:lstStyle/>
          <a:p>
            <a:pPr>
              <a:defRPr/>
            </a:pPr>
            <a:fld id="{D6236033-4B85-4600-8F1B-B27AA2AC6F71}" type="slidenum">
              <a:rPr lang="en-US" altLang="en-US" smtClean="0"/>
              <a:pPr>
                <a:defRPr/>
              </a:pPr>
              <a:t>‹#›</a:t>
            </a:fld>
            <a:endParaRPr lang="en-US" altLang="en-US" dirty="0"/>
          </a:p>
        </p:txBody>
      </p:sp>
    </p:spTree>
    <p:extLst>
      <p:ext uri="{BB962C8B-B14F-4D97-AF65-F5344CB8AC3E}">
        <p14:creationId xmlns:p14="http://schemas.microsoft.com/office/powerpoint/2010/main" val="552623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56" y="285751"/>
            <a:ext cx="12190413" cy="422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6007243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17073424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10"/>
        <p:cNvGrpSpPr/>
        <p:nvPr/>
      </p:nvGrpSpPr>
      <p:grpSpPr>
        <a:xfrm>
          <a:off x="0" y="0"/>
          <a:ext cx="0" cy="0"/>
          <a:chOff x="0" y="0"/>
          <a:chExt cx="0" cy="0"/>
        </a:xfrm>
      </p:grpSpPr>
      <p:sp>
        <p:nvSpPr>
          <p:cNvPr id="11" name="Shape 11"/>
          <p:cNvSpPr>
            <a:spLocks noGrp="1"/>
          </p:cNvSpPr>
          <p:nvPr>
            <p:ph type="pic" idx="2"/>
          </p:nvPr>
        </p:nvSpPr>
        <p:spPr>
          <a:xfrm>
            <a:off x="12" y="1"/>
            <a:ext cx="1219041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5389666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12" y="285751"/>
            <a:ext cx="12190413" cy="422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258172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15179654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10"/>
        <p:cNvGrpSpPr/>
        <p:nvPr/>
      </p:nvGrpSpPr>
      <p:grpSpPr>
        <a:xfrm>
          <a:off x="0" y="0"/>
          <a:ext cx="0" cy="0"/>
          <a:chOff x="0" y="0"/>
          <a:chExt cx="0" cy="0"/>
        </a:xfrm>
      </p:grpSpPr>
      <p:sp>
        <p:nvSpPr>
          <p:cNvPr id="11" name="Shape 11"/>
          <p:cNvSpPr>
            <a:spLocks noGrp="1"/>
          </p:cNvSpPr>
          <p:nvPr>
            <p:ph type="pic" idx="2"/>
          </p:nvPr>
        </p:nvSpPr>
        <p:spPr>
          <a:xfrm>
            <a:off x="24" y="1"/>
            <a:ext cx="1219041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4965229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24" y="285751"/>
            <a:ext cx="12190413" cy="422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5080658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8"/>
            <a:ext cx="10971372" cy="1143000"/>
          </a:xfrm>
          <a:prstGeom prst="rect">
            <a:avLst/>
          </a:prstGeom>
        </p:spPr>
        <p:txBody>
          <a:bodyPr/>
          <a:lstStyle/>
          <a:p>
            <a:r>
              <a:rPr lang="en-US"/>
              <a:t>Click to edit Master title style</a:t>
            </a:r>
            <a:endParaRPr lang="en-IN"/>
          </a:p>
        </p:txBody>
      </p:sp>
      <p:sp>
        <p:nvSpPr>
          <p:cNvPr id="3" name="Content Placeholder 2"/>
          <p:cNvSpPr>
            <a:spLocks noGrp="1"/>
          </p:cNvSpPr>
          <p:nvPr>
            <p:ph idx="1"/>
          </p:nvPr>
        </p:nvSpPr>
        <p:spPr>
          <a:xfrm>
            <a:off x="609521" y="1600206"/>
            <a:ext cx="10971372"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609521" y="6356535"/>
            <a:ext cx="284443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4165134" y="6356535"/>
            <a:ext cx="3860297" cy="365125"/>
          </a:xfrm>
          <a:prstGeom prst="rect">
            <a:avLst/>
          </a:prstGeom>
        </p:spPr>
        <p:txBody>
          <a:bodyPr/>
          <a:lstStyle/>
          <a:p>
            <a:pPr>
              <a:defRPr/>
            </a:pPr>
            <a:r>
              <a:rPr lang="en-US"/>
              <a:t>K K Sarkar,ACDE(Engg) POWERGRID</a:t>
            </a:r>
            <a:endParaRPr lang="en-US" dirty="0"/>
          </a:p>
        </p:txBody>
      </p:sp>
      <p:sp>
        <p:nvSpPr>
          <p:cNvPr id="6" name="Slide Number Placeholder 5"/>
          <p:cNvSpPr>
            <a:spLocks noGrp="1"/>
          </p:cNvSpPr>
          <p:nvPr>
            <p:ph type="sldNum" sz="quarter" idx="12"/>
          </p:nvPr>
        </p:nvSpPr>
        <p:spPr>
          <a:xfrm>
            <a:off x="8736463" y="6356535"/>
            <a:ext cx="2844430" cy="365125"/>
          </a:xfrm>
          <a:prstGeom prst="rect">
            <a:avLst/>
          </a:prstGeom>
        </p:spPr>
        <p:txBody>
          <a:bodyPr/>
          <a:lstStyle/>
          <a:p>
            <a:pPr>
              <a:defRPr/>
            </a:pPr>
            <a:fld id="{D6236033-4B85-4600-8F1B-B27AA2AC6F71}" type="slidenum">
              <a:rPr lang="en-US" altLang="en-US" smtClean="0"/>
              <a:pPr>
                <a:defRPr/>
              </a:pPr>
              <a:t>‹#›</a:t>
            </a:fld>
            <a:endParaRPr lang="en-US" altLang="en-US" dirty="0"/>
          </a:p>
        </p:txBody>
      </p:sp>
    </p:spTree>
    <p:extLst>
      <p:ext uri="{BB962C8B-B14F-4D97-AF65-F5344CB8AC3E}">
        <p14:creationId xmlns:p14="http://schemas.microsoft.com/office/powerpoint/2010/main" val="2224172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17112390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58_Title Slide">
  <p:cSld name="58_Title Slide">
    <p:spTree>
      <p:nvGrpSpPr>
        <p:cNvPr id="1" name="Shape 10"/>
        <p:cNvGrpSpPr/>
        <p:nvPr/>
      </p:nvGrpSpPr>
      <p:grpSpPr>
        <a:xfrm>
          <a:off x="0" y="0"/>
          <a:ext cx="0" cy="0"/>
          <a:chOff x="0" y="0"/>
          <a:chExt cx="0" cy="0"/>
        </a:xfrm>
      </p:grpSpPr>
      <p:sp>
        <p:nvSpPr>
          <p:cNvPr id="11" name="Shape 11"/>
          <p:cNvSpPr>
            <a:spLocks noGrp="1"/>
          </p:cNvSpPr>
          <p:nvPr>
            <p:ph type="pic" idx="2"/>
          </p:nvPr>
        </p:nvSpPr>
        <p:spPr>
          <a:xfrm>
            <a:off x="0" y="1"/>
            <a:ext cx="12190413" cy="68580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48272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35" y="4407053"/>
            <a:ext cx="10361851"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35"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a:t>K K Sarkar,ACDE(Engg) POWERGRID</a:t>
            </a:r>
            <a:endParaRPr lang="en-US" dirty="0"/>
          </a:p>
        </p:txBody>
      </p:sp>
      <p:sp>
        <p:nvSpPr>
          <p:cNvPr id="6" name="Slide Number Placeholder 5"/>
          <p:cNvSpPr>
            <a:spLocks noGrp="1"/>
          </p:cNvSpPr>
          <p:nvPr>
            <p:ph type="sldNum" sz="quarter" idx="12"/>
          </p:nvPr>
        </p:nvSpPr>
        <p:spPr/>
        <p:txBody>
          <a:bodyPr/>
          <a:lstStyle/>
          <a:p>
            <a:pPr>
              <a:defRPr/>
            </a:pPr>
            <a:fld id="{4D51A40D-9B60-41A9-8EFE-CCEF582EFF3A}" type="slidenum">
              <a:rPr lang="en-US" altLang="en-US" smtClean="0"/>
              <a:pPr>
                <a:defRPr/>
              </a:pPr>
              <a:t>‹#›</a:t>
            </a:fld>
            <a:endParaRPr lang="en-US" altLang="en-US" dirty="0"/>
          </a:p>
        </p:txBody>
      </p:sp>
    </p:spTree>
    <p:extLst>
      <p:ext uri="{BB962C8B-B14F-4D97-AF65-F5344CB8AC3E}">
        <p14:creationId xmlns:p14="http://schemas.microsoft.com/office/powerpoint/2010/main" val="3986044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0" y="285751"/>
            <a:ext cx="12190413" cy="422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43032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091" y="365126"/>
            <a:ext cx="10514231"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091" y="1825625"/>
            <a:ext cx="1051423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091" y="6356351"/>
            <a:ext cx="2742843" cy="365125"/>
          </a:xfrm>
          <a:prstGeom prst="rect">
            <a:avLst/>
          </a:prstGeom>
        </p:spPr>
        <p:txBody>
          <a:bodyPr/>
          <a:lstStyle/>
          <a:p>
            <a:pPr eaLnBrk="1" fontAlgn="auto" hangingPunct="1">
              <a:spcBef>
                <a:spcPts val="0"/>
              </a:spcBef>
              <a:spcAft>
                <a:spcPts val="0"/>
              </a:spcAft>
              <a:buClr>
                <a:srgbClr val="000000"/>
              </a:buClr>
            </a:pPr>
            <a:fld id="{A61B2E8B-DE6A-44DB-820D-E90E72402570}" type="datetimeFigureOut">
              <a:rPr lang="en-US" sz="1400" kern="0" smtClean="0">
                <a:solidFill>
                  <a:srgbClr val="000000"/>
                </a:solidFill>
                <a:latin typeface="Arial"/>
                <a:cs typeface="Arial"/>
                <a:sym typeface="Arial"/>
              </a:rPr>
              <a:pPr eaLnBrk="1" fontAlgn="auto" hangingPunct="1">
                <a:spcBef>
                  <a:spcPts val="0"/>
                </a:spcBef>
                <a:spcAft>
                  <a:spcPts val="0"/>
                </a:spcAft>
                <a:buClr>
                  <a:srgbClr val="000000"/>
                </a:buClr>
              </a:pPr>
              <a:t>7/22/2022</a:t>
            </a:fld>
            <a:endParaRPr lang="en-US" sz="1400" kern="0">
              <a:solidFill>
                <a:srgbClr val="000000"/>
              </a:solidFill>
              <a:latin typeface="Arial"/>
              <a:cs typeface="Arial"/>
              <a:sym typeface="Arial"/>
            </a:endParaRPr>
          </a:p>
        </p:txBody>
      </p:sp>
      <p:sp>
        <p:nvSpPr>
          <p:cNvPr id="5" name="Footer Placeholder 4"/>
          <p:cNvSpPr>
            <a:spLocks noGrp="1"/>
          </p:cNvSpPr>
          <p:nvPr>
            <p:ph type="ftr" sz="quarter" idx="11"/>
          </p:nvPr>
        </p:nvSpPr>
        <p:spPr>
          <a:xfrm>
            <a:off x="4038075" y="6356351"/>
            <a:ext cx="4114264" cy="365125"/>
          </a:xfrm>
          <a:prstGeom prst="rect">
            <a:avLst/>
          </a:prstGeom>
        </p:spPr>
        <p:txBody>
          <a:bodyPr/>
          <a:lstStyle/>
          <a:p>
            <a:pPr eaLnBrk="1" fontAlgn="auto" hangingPunct="1">
              <a:spcBef>
                <a:spcPts val="0"/>
              </a:spcBef>
              <a:spcAft>
                <a:spcPts val="0"/>
              </a:spcAft>
              <a:buClr>
                <a:srgbClr val="000000"/>
              </a:buClr>
            </a:pPr>
            <a:endParaRPr lang="en-US" sz="1400" kern="0">
              <a:solidFill>
                <a:srgbClr val="000000"/>
              </a:solidFill>
              <a:latin typeface="Arial"/>
              <a:cs typeface="Arial"/>
              <a:sym typeface="Arial"/>
            </a:endParaRPr>
          </a:p>
        </p:txBody>
      </p:sp>
      <p:sp>
        <p:nvSpPr>
          <p:cNvPr id="6" name="Slide Number Placeholder 5"/>
          <p:cNvSpPr>
            <a:spLocks noGrp="1"/>
          </p:cNvSpPr>
          <p:nvPr>
            <p:ph type="sldNum" sz="quarter" idx="12"/>
          </p:nvPr>
        </p:nvSpPr>
        <p:spPr>
          <a:xfrm>
            <a:off x="8609479" y="6356351"/>
            <a:ext cx="2742843" cy="365125"/>
          </a:xfrm>
          <a:prstGeom prst="rect">
            <a:avLst/>
          </a:prstGeom>
        </p:spPr>
        <p:txBody>
          <a:bodyPr/>
          <a:lstStyle/>
          <a:p>
            <a:pPr eaLnBrk="1" fontAlgn="auto" hangingPunct="1">
              <a:spcBef>
                <a:spcPts val="0"/>
              </a:spcBef>
              <a:spcAft>
                <a:spcPts val="0"/>
              </a:spcAft>
              <a:buClr>
                <a:srgbClr val="000000"/>
              </a:buClr>
            </a:pPr>
            <a:fld id="{BF0A8642-B242-4A52-AC35-B12FEE90CEA9}" type="slidenum">
              <a:rPr lang="en-US" sz="1400" kern="0" smtClean="0">
                <a:solidFill>
                  <a:srgbClr val="000000"/>
                </a:solidFill>
                <a:latin typeface="Arial"/>
                <a:cs typeface="Arial"/>
                <a:sym typeface="Arial"/>
              </a:rPr>
              <a:pPr eaLnBrk="1" fontAlgn="auto" hangingPunct="1">
                <a:spcBef>
                  <a:spcPts val="0"/>
                </a:spcBef>
                <a:spcAft>
                  <a:spcPts val="0"/>
                </a:spcAft>
                <a:buClr>
                  <a:srgbClr val="000000"/>
                </a:buClr>
              </a:pPr>
              <a:t>‹#›</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709900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609601"/>
            <a:ext cx="10361851"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562" y="4953000"/>
            <a:ext cx="8533289"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FE7D661-1836-44F7-8FAF-35E8F866ECD3}" type="datetime1">
              <a:rPr lang="en-US" smtClean="0"/>
              <a:pPr/>
              <a:t>7/22/2022</a:t>
            </a:fld>
            <a:endParaRPr lang="en-US"/>
          </a:p>
        </p:txBody>
      </p:sp>
      <p:sp>
        <p:nvSpPr>
          <p:cNvPr id="8" name="Slide Number Placeholder 7"/>
          <p:cNvSpPr>
            <a:spLocks noGrp="1"/>
          </p:cNvSpPr>
          <p:nvPr>
            <p:ph type="sldNum" sz="quarter" idx="11"/>
          </p:nvPr>
        </p:nvSpPr>
        <p:spPr/>
        <p:txBody>
          <a:bodyPr/>
          <a:lstStyle/>
          <a:p>
            <a:fld id="{CE8079A4-7AA8-4A4F-87E2-7781EC5097DD}" type="slidenum">
              <a:rPr lang="en-US" smtClean="0"/>
              <a:pPr/>
              <a:t>‹#›</a:t>
            </a:fld>
            <a:endParaRPr lang="en-US"/>
          </a:p>
        </p:txBody>
      </p:sp>
      <p:sp>
        <p:nvSpPr>
          <p:cNvPr id="9" name="Footer Placeholder 8"/>
          <p:cNvSpPr>
            <a:spLocks noGrp="1"/>
          </p:cNvSpPr>
          <p:nvPr>
            <p:ph type="ftr" sz="quarter" idx="12"/>
          </p:nvPr>
        </p:nvSpPr>
        <p:spPr/>
        <p:txBody>
          <a:bodyPr/>
          <a:lstStyle/>
          <a:p>
            <a:endParaRPr lang="en-US" dirty="0"/>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1371601"/>
            <a:ext cx="10361851"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2959" y="4068764"/>
            <a:ext cx="10361851"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
        <p:nvSpPr>
          <p:cNvPr id="7" name="Oval 6"/>
          <p:cNvSpPr/>
          <p:nvPr/>
        </p:nvSpPr>
        <p:spPr>
          <a:xfrm>
            <a:off x="5993620" y="3924300"/>
            <a:ext cx="113015"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260285" y="3924300"/>
            <a:ext cx="113015"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728225" y="3924300"/>
            <a:ext cx="113015"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6793" y="1600201"/>
            <a:ext cx="5384099"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92A601-7D32-4ED7-AD1A-974B6DDBDCDC}" type="datetime1">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p:nvSpPr>
          <p:cNvPr id="9" name="Content Placeholder 8"/>
          <p:cNvSpPr>
            <a:spLocks noGrp="1"/>
          </p:cNvSpPr>
          <p:nvPr>
            <p:ph sz="quarter" idx="13"/>
          </p:nvPr>
        </p:nvSpPr>
        <p:spPr>
          <a:xfrm>
            <a:off x="487616" y="1600200"/>
            <a:ext cx="5388163"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600200"/>
            <a:ext cx="5386216"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6794" y="1600200"/>
            <a:ext cx="5388332"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3A17B41-4A0C-4639-A132-E5C8F99A4BE8}" type="datetime1">
              <a:rPr lang="en-US" smtClean="0"/>
              <a:pPr/>
              <a:t>7/22/2022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a:p>
        </p:txBody>
      </p:sp>
      <p:sp>
        <p:nvSpPr>
          <p:cNvPr id="11" name="Content Placeholder 10"/>
          <p:cNvSpPr>
            <a:spLocks noGrp="1"/>
          </p:cNvSpPr>
          <p:nvPr>
            <p:ph sz="quarter" idx="13"/>
          </p:nvPr>
        </p:nvSpPr>
        <p:spPr>
          <a:xfrm>
            <a:off x="609520" y="2212848"/>
            <a:ext cx="5388163"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29301" y="2212849"/>
            <a:ext cx="5388163"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9967FD-6084-4075-993E-77EC8038773F}" type="datetime1">
              <a:rPr lang="en-US" smtClean="0"/>
              <a:pPr/>
              <a:t>7/22/2022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7/22/2022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5091" y="266700"/>
            <a:ext cx="4010562"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725" y="273051"/>
            <a:ext cx="66602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5091" y="2438401"/>
            <a:ext cx="4010562"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12696" y="1600206"/>
            <a:ext cx="72105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8226413" y="1600206"/>
            <a:ext cx="721266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K K Sarkar,ACDE(Engg) POWERGRID</a:t>
            </a:r>
            <a:endParaRPr lang="en-US" dirty="0"/>
          </a:p>
        </p:txBody>
      </p:sp>
      <p:sp>
        <p:nvSpPr>
          <p:cNvPr id="7" name="Slide Number Placeholder 6"/>
          <p:cNvSpPr>
            <a:spLocks noGrp="1"/>
          </p:cNvSpPr>
          <p:nvPr>
            <p:ph type="sldNum" sz="quarter" idx="12"/>
          </p:nvPr>
        </p:nvSpPr>
        <p:spPr/>
        <p:txBody>
          <a:bodyPr/>
          <a:lstStyle/>
          <a:p>
            <a:pPr>
              <a:defRPr/>
            </a:pPr>
            <a:fld id="{A226F7B3-7D48-43B3-AB01-E72D5D26319C}" type="slidenum">
              <a:rPr lang="en-US" altLang="en-US" smtClean="0"/>
              <a:pPr>
                <a:defRPr/>
              </a:pPr>
              <a:t>‹#›</a:t>
            </a:fld>
            <a:endParaRPr lang="en-US" altLang="en-US" dirty="0"/>
          </a:p>
        </p:txBody>
      </p:sp>
    </p:spTree>
    <p:extLst>
      <p:ext uri="{BB962C8B-B14F-4D97-AF65-F5344CB8AC3E}">
        <p14:creationId xmlns:p14="http://schemas.microsoft.com/office/powerpoint/2010/main" val="2629943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143" y="228600"/>
            <a:ext cx="761477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573" y="1143000"/>
            <a:ext cx="807191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239143" y="5810250"/>
            <a:ext cx="761477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7/22/2022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F71CE-B899-4B2B-848D-9F12F0C901B6}" type="datetimeFigureOut">
              <a:rPr lang="en-US" smtClean="0"/>
              <a:t>7/22/2022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7606D-E5C4-4C2F-8241-EC2663EF1CD4}" type="slidenum">
              <a:rPr lang="en-US" smtClean="0"/>
              <a:t>‹#›</a:t>
            </a:fld>
            <a:endParaRPr lang="en-US"/>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2CF1CA-F464-4B29-B867-EAF8A9B936E3}" type="datetime1">
              <a:rPr lang="en-US" smtClean="0"/>
              <a:pPr/>
              <a:t>7/22/2022</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6"/>
        <p:cNvGrpSpPr/>
        <p:nvPr/>
      </p:nvGrpSpPr>
      <p:grpSpPr>
        <a:xfrm>
          <a:off x="0" y="0"/>
          <a:ext cx="0" cy="0"/>
          <a:chOff x="0" y="0"/>
          <a:chExt cx="0" cy="0"/>
        </a:xfrm>
      </p:grpSpPr>
    </p:spTree>
    <p:extLst>
      <p:ext uri="{BB962C8B-B14F-4D97-AF65-F5344CB8AC3E}">
        <p14:creationId xmlns:p14="http://schemas.microsoft.com/office/powerpoint/2010/main" val="25626271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2"/>
        <p:cNvGrpSpPr/>
        <p:nvPr/>
      </p:nvGrpSpPr>
      <p:grpSpPr>
        <a:xfrm>
          <a:off x="0" y="0"/>
          <a:ext cx="0" cy="0"/>
          <a:chOff x="0" y="0"/>
          <a:chExt cx="0" cy="0"/>
        </a:xfrm>
      </p:grpSpPr>
      <p:sp>
        <p:nvSpPr>
          <p:cNvPr id="13" name="Shape 13"/>
          <p:cNvSpPr>
            <a:spLocks noGrp="1"/>
          </p:cNvSpPr>
          <p:nvPr>
            <p:ph type="pic" idx="2"/>
          </p:nvPr>
        </p:nvSpPr>
        <p:spPr>
          <a:xfrm>
            <a:off x="75" y="285751"/>
            <a:ext cx="12190413" cy="42291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3533644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638"/>
            <a:ext cx="10971372"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a:t>K K Sarkar,ACDE(Engg) POWERGRID</a:t>
            </a:r>
            <a:endParaRPr lang="en-US" dirty="0"/>
          </a:p>
        </p:txBody>
      </p:sp>
      <p:sp>
        <p:nvSpPr>
          <p:cNvPr id="9" name="Slide Number Placeholder 8"/>
          <p:cNvSpPr>
            <a:spLocks noGrp="1"/>
          </p:cNvSpPr>
          <p:nvPr>
            <p:ph type="sldNum" sz="quarter" idx="12"/>
          </p:nvPr>
        </p:nvSpPr>
        <p:spPr/>
        <p:txBody>
          <a:bodyPr/>
          <a:lstStyle/>
          <a:p>
            <a:pPr>
              <a:defRPr/>
            </a:pPr>
            <a:fld id="{2C67261D-92D9-463F-BB1B-54C01C897774}" type="slidenum">
              <a:rPr lang="en-US" altLang="en-US" smtClean="0"/>
              <a:pPr>
                <a:defRPr/>
              </a:pPr>
              <a:t>‹#›</a:t>
            </a:fld>
            <a:endParaRPr lang="en-US" altLang="en-US" dirty="0"/>
          </a:p>
        </p:txBody>
      </p:sp>
    </p:spTree>
    <p:extLst>
      <p:ext uri="{BB962C8B-B14F-4D97-AF65-F5344CB8AC3E}">
        <p14:creationId xmlns:p14="http://schemas.microsoft.com/office/powerpoint/2010/main" val="99547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K K Sarkar,ACDE(Engg) POWERGRID</a:t>
            </a:r>
            <a:endParaRPr lang="en-US" dirty="0"/>
          </a:p>
        </p:txBody>
      </p:sp>
      <p:sp>
        <p:nvSpPr>
          <p:cNvPr id="5" name="Slide Number Placeholder 4"/>
          <p:cNvSpPr>
            <a:spLocks noGrp="1"/>
          </p:cNvSpPr>
          <p:nvPr>
            <p:ph type="sldNum" sz="quarter" idx="12"/>
          </p:nvPr>
        </p:nvSpPr>
        <p:spPr/>
        <p:txBody>
          <a:bodyPr/>
          <a:lstStyle/>
          <a:p>
            <a:pPr>
              <a:defRPr/>
            </a:pPr>
            <a:fld id="{42389AD8-A025-4109-844A-DAC9509AEE5E}" type="slidenum">
              <a:rPr lang="en-US" altLang="en-US" smtClean="0"/>
              <a:pPr>
                <a:defRPr/>
              </a:pPr>
              <a:t>‹#›</a:t>
            </a:fld>
            <a:endParaRPr lang="en-US" altLang="en-US" dirty="0"/>
          </a:p>
        </p:txBody>
      </p:sp>
    </p:spTree>
    <p:extLst>
      <p:ext uri="{BB962C8B-B14F-4D97-AF65-F5344CB8AC3E}">
        <p14:creationId xmlns:p14="http://schemas.microsoft.com/office/powerpoint/2010/main" val="380983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a:t>K K Sarkar,ACDE(Engg) POWERGRID</a:t>
            </a:r>
            <a:endParaRPr lang="en-US" dirty="0"/>
          </a:p>
        </p:txBody>
      </p:sp>
      <p:sp>
        <p:nvSpPr>
          <p:cNvPr id="4" name="Slide Number Placeholder 3"/>
          <p:cNvSpPr>
            <a:spLocks noGrp="1"/>
          </p:cNvSpPr>
          <p:nvPr>
            <p:ph type="sldNum" sz="quarter" idx="12"/>
          </p:nvPr>
        </p:nvSpPr>
        <p:spPr/>
        <p:txBody>
          <a:bodyPr/>
          <a:lstStyle/>
          <a:p>
            <a:pPr>
              <a:defRPr/>
            </a:pPr>
            <a:fld id="{FF4338F5-425E-4FDE-8DB5-3AD0EF7C4115}" type="slidenum">
              <a:rPr lang="en-US" altLang="en-US" smtClean="0"/>
              <a:pPr>
                <a:defRPr/>
              </a:pPr>
              <a:t>‹#›</a:t>
            </a:fld>
            <a:endParaRPr lang="en-US" altLang="en-US" dirty="0"/>
          </a:p>
        </p:txBody>
      </p:sp>
    </p:spTree>
    <p:extLst>
      <p:ext uri="{BB962C8B-B14F-4D97-AF65-F5344CB8AC3E}">
        <p14:creationId xmlns:p14="http://schemas.microsoft.com/office/powerpoint/2010/main" val="741465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113" y="273203"/>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521" y="1435103"/>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K K Sarkar,ACDE(Engg) POWERGRID</a:t>
            </a:r>
            <a:endParaRPr lang="en-US" dirty="0"/>
          </a:p>
        </p:txBody>
      </p:sp>
      <p:sp>
        <p:nvSpPr>
          <p:cNvPr id="7" name="Slide Number Placeholder 6"/>
          <p:cNvSpPr>
            <a:spLocks noGrp="1"/>
          </p:cNvSpPr>
          <p:nvPr>
            <p:ph type="sldNum" sz="quarter" idx="12"/>
          </p:nvPr>
        </p:nvSpPr>
        <p:spPr/>
        <p:txBody>
          <a:bodyPr/>
          <a:lstStyle/>
          <a:p>
            <a:pPr>
              <a:defRPr/>
            </a:pPr>
            <a:fld id="{715A36DE-0AF1-4740-9408-327D2E03CE36}" type="slidenum">
              <a:rPr lang="en-US" altLang="en-US" smtClean="0"/>
              <a:pPr>
                <a:defRPr/>
              </a:pPr>
              <a:t>‹#›</a:t>
            </a:fld>
            <a:endParaRPr lang="en-US" altLang="en-US" dirty="0"/>
          </a:p>
        </p:txBody>
      </p:sp>
    </p:spTree>
    <p:extLst>
      <p:ext uri="{BB962C8B-B14F-4D97-AF65-F5344CB8AC3E}">
        <p14:creationId xmlns:p14="http://schemas.microsoft.com/office/powerpoint/2010/main" val="281127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a:t>K K Sarkar,ACDE(Engg) POWERGRID</a:t>
            </a:r>
            <a:endParaRPr lang="en-US" dirty="0"/>
          </a:p>
        </p:txBody>
      </p:sp>
      <p:sp>
        <p:nvSpPr>
          <p:cNvPr id="7" name="Slide Number Placeholder 6"/>
          <p:cNvSpPr>
            <a:spLocks noGrp="1"/>
          </p:cNvSpPr>
          <p:nvPr>
            <p:ph type="sldNum" sz="quarter" idx="12"/>
          </p:nvPr>
        </p:nvSpPr>
        <p:spPr/>
        <p:txBody>
          <a:bodyPr/>
          <a:lstStyle/>
          <a:p>
            <a:pPr>
              <a:defRPr/>
            </a:pPr>
            <a:fld id="{26E962EE-A889-43AB-90CC-E054C25F8E4C}" type="slidenum">
              <a:rPr lang="en-US" altLang="en-US" smtClean="0"/>
              <a:pPr>
                <a:defRPr/>
              </a:pPr>
              <a:t>‹#›</a:t>
            </a:fld>
            <a:endParaRPr lang="en-US" altLang="en-US" dirty="0"/>
          </a:p>
        </p:txBody>
      </p:sp>
    </p:spTree>
    <p:extLst>
      <p:ext uri="{BB962C8B-B14F-4D97-AF65-F5344CB8AC3E}">
        <p14:creationId xmlns:p14="http://schemas.microsoft.com/office/powerpoint/2010/main" val="2405115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5.xml"/><Relationship Id="rId4"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6.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09521" y="1600206"/>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09521" y="6356503"/>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165133" y="6356503"/>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K K Sarkar,ACDE(Engg) POWERGRID</a:t>
            </a:r>
            <a:endParaRPr lang="en-US" dirty="0"/>
          </a:p>
        </p:txBody>
      </p:sp>
      <p:sp>
        <p:nvSpPr>
          <p:cNvPr id="6" name="Slide Number Placeholder 5"/>
          <p:cNvSpPr>
            <a:spLocks noGrp="1"/>
          </p:cNvSpPr>
          <p:nvPr>
            <p:ph type="sldNum" sz="quarter" idx="4"/>
          </p:nvPr>
        </p:nvSpPr>
        <p:spPr>
          <a:xfrm>
            <a:off x="8736463" y="6356503"/>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456381-3D78-4763-9A3E-3964F955345D}" type="slidenum">
              <a:rPr lang="en-US" altLang="en-US" smtClean="0"/>
              <a:pPr>
                <a:defRPr/>
              </a:pPr>
              <a:t>‹#›</a:t>
            </a:fld>
            <a:endParaRPr lang="en-US" altLang="en-US" dirty="0"/>
          </a:p>
        </p:txBody>
      </p:sp>
    </p:spTree>
    <p:extLst>
      <p:ext uri="{BB962C8B-B14F-4D97-AF65-F5344CB8AC3E}">
        <p14:creationId xmlns:p14="http://schemas.microsoft.com/office/powerpoint/2010/main" val="176605258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824"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70777168"/>
      </p:ext>
    </p:extLst>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896" r:id="rId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81998063"/>
      </p:ext>
    </p:extLst>
  </p:cSld>
  <p:clrMap bg1="lt1" tx1="dk1" bg2="dk2" tx2="lt2" accent1="accent1" accent2="accent2" accent3="accent3" accent4="accent4" accent5="accent5" accent6="accent6" hlink="hlink" folHlink="folHlink"/>
  <p:sldLayoutIdLst>
    <p:sldLayoutId id="2147483784" r:id="rId1"/>
    <p:sldLayoutId id="2147483785" r:id="rId2"/>
    <p:sldLayoutId id="2147483786" r:id="rId3"/>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01872866"/>
      </p:ext>
    </p:extLst>
  </p:cSld>
  <p:clrMap bg1="lt1" tx1="dk1" bg2="dk2" tx2="lt2" accent1="accent1" accent2="accent2" accent3="accent3" accent4="accent4" accent5="accent5" accent6="accent6" hlink="hlink" folHlink="folHlink"/>
  <p:sldLayoutIdLst>
    <p:sldLayoutId id="2147483804" r:id="rId1"/>
    <p:sldLayoutId id="2147483805" r:id="rId2"/>
    <p:sldLayoutId id="2147483806" r:id="rId3"/>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alpha val="72000"/>
          </a:scheme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546250560"/>
      </p:ext>
    </p:extLst>
  </p:cSld>
  <p:clrMap bg1="lt1" tx1="dk1" bg2="dk2" tx2="lt2" accent1="accent1" accent2="accent2" accent3="accent3" accent4="accent4" accent5="accent5" accent6="accent6" hlink="hlink" folHlink="folHlink"/>
  <p:sldLayoutIdLst>
    <p:sldLayoutId id="2147483812" r:id="rId1"/>
    <p:sldLayoutId id="2147483813" r:id="rId2"/>
    <p:sldLayoutId id="2147483814" r:id="rId3"/>
    <p:sldLayoutId id="2147483825" r:id="rId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495268753"/>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0"/>
            <a:ext cx="10971372"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3359" y="6356351"/>
            <a:ext cx="2780938"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a:defRPr/>
            </a:pPr>
            <a:endParaRPr lang="en-US" dirty="0"/>
          </a:p>
        </p:txBody>
      </p:sp>
      <p:sp>
        <p:nvSpPr>
          <p:cNvPr id="5" name="Footer Placeholder 4"/>
          <p:cNvSpPr>
            <a:spLocks noGrp="1"/>
          </p:cNvSpPr>
          <p:nvPr>
            <p:ph type="ftr" sz="quarter" idx="3"/>
          </p:nvPr>
        </p:nvSpPr>
        <p:spPr>
          <a:xfrm>
            <a:off x="878773" y="6356351"/>
            <a:ext cx="3796806"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a:defRPr/>
            </a:pPr>
            <a:r>
              <a:rPr lang="en-US"/>
              <a:t>K K Sarkar,ACDE(Engg) POWERGRID</a:t>
            </a:r>
            <a:endParaRPr lang="en-US" dirty="0"/>
          </a:p>
        </p:txBody>
      </p:sp>
      <p:sp>
        <p:nvSpPr>
          <p:cNvPr id="6" name="Slide Number Placeholder 5"/>
          <p:cNvSpPr>
            <a:spLocks noGrp="1"/>
          </p:cNvSpPr>
          <p:nvPr>
            <p:ph type="sldNum" sz="quarter" idx="4"/>
          </p:nvPr>
        </p:nvSpPr>
        <p:spPr>
          <a:xfrm>
            <a:off x="11389555" y="6356351"/>
            <a:ext cx="749202"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a:defRPr/>
            </a:pPr>
            <a:fld id="{2F456381-3D78-4763-9A3E-3964F955345D}" type="slidenum">
              <a:rPr lang="en-US" altLang="en-US" smtClean="0"/>
              <a:pPr>
                <a:defRPr/>
              </a:pPr>
              <a:t>‹#›</a:t>
            </a:fld>
            <a:endParaRPr lang="en-US" altLang="en-US" dirty="0"/>
          </a:p>
        </p:txBody>
      </p:sp>
      <p:sp>
        <p:nvSpPr>
          <p:cNvPr id="7" name="Oval 6"/>
          <p:cNvSpPr/>
          <p:nvPr/>
        </p:nvSpPr>
        <p:spPr>
          <a:xfrm>
            <a:off x="11275545" y="6499384"/>
            <a:ext cx="113015"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758726" y="6499384"/>
            <a:ext cx="113015"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mc:AlternateContent xmlns:mc="http://schemas.openxmlformats.org/markup-compatibility/2006" xmlns:p14="http://schemas.microsoft.com/office/powerpoint/2010/main">
    <mc:Choice Requires="p14">
      <p:transition spd="med" p14:dur="700">
        <p:fade/>
      </p:transition>
    </mc:Choice>
    <mc:Fallback xmlns="">
      <p:transition spd="med" advClick="0">
        <p:fade/>
      </p:transition>
    </mc:Fallback>
  </mc:AlternateConten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jpg"/><Relationship Id="rId5" Type="http://schemas.openxmlformats.org/officeDocument/2006/relationships/image" Target="../media/image24.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6.jp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12"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18" Type="http://schemas.openxmlformats.org/officeDocument/2006/relationships/image" Target="../media/image65.jpeg"/><Relationship Id="rId3" Type="http://schemas.openxmlformats.org/officeDocument/2006/relationships/image" Target="../media/image50.jpeg"/><Relationship Id="rId7" Type="http://schemas.openxmlformats.org/officeDocument/2006/relationships/image" Target="../media/image54.png"/><Relationship Id="rId12" Type="http://schemas.openxmlformats.org/officeDocument/2006/relationships/image" Target="../media/image59.jpeg"/><Relationship Id="rId17" Type="http://schemas.openxmlformats.org/officeDocument/2006/relationships/image" Target="../media/image64.jpeg"/><Relationship Id="rId2" Type="http://schemas.openxmlformats.org/officeDocument/2006/relationships/notesSlide" Target="../notesSlides/notesSlide17.xml"/><Relationship Id="rId16"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jpeg"/><Relationship Id="rId10" Type="http://schemas.openxmlformats.org/officeDocument/2006/relationships/image" Target="../media/image57.jpeg"/><Relationship Id="rId19" Type="http://schemas.openxmlformats.org/officeDocument/2006/relationships/image" Target="../media/image4.pn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5.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microsoft.com/office/2007/relationships/hdphoto" Target="../media/hdphoto5.wdp"/><Relationship Id="rId11" Type="http://schemas.openxmlformats.org/officeDocument/2006/relationships/image" Target="../media/image4.png"/><Relationship Id="rId5" Type="http://schemas.openxmlformats.org/officeDocument/2006/relationships/image" Target="../media/image71.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16.jpe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4.png"/><Relationship Id="rId4" Type="http://schemas.microsoft.com/office/2007/relationships/hdphoto" Target="../media/hdphoto8.wdp"/></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chart" Target="../charts/chart3.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5.xml"/><Relationship Id="rId4" Type="http://schemas.openxmlformats.org/officeDocument/2006/relationships/chart" Target="../charts/chart4.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chart" Target="../charts/chart5.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openxmlformats.org/officeDocument/2006/relationships/chart" Target="../charts/chart6.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chart" Target="../charts/chart7.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chart" Target="../charts/char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png"/><Relationship Id="rId1" Type="http://schemas.openxmlformats.org/officeDocument/2006/relationships/slideLayout" Target="../slideLayouts/slideLayout17.xml"/><Relationship Id="rId4"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6.xml"/><Relationship Id="rId5" Type="http://schemas.openxmlformats.org/officeDocument/2006/relationships/image" Target="../media/image4.png"/><Relationship Id="rId4" Type="http://schemas.openxmlformats.org/officeDocument/2006/relationships/image" Target="../media/image84.jpeg"/></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51.jpeg"/></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image" Target="../media/image6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44.xml"/><Relationship Id="rId6" Type="http://schemas.openxmlformats.org/officeDocument/2006/relationships/image" Target="../media/image4.png"/><Relationship Id="rId5" Type="http://schemas.microsoft.com/office/2007/relationships/hdphoto" Target="../media/hdphoto9.wdp"/><Relationship Id="rId4" Type="http://schemas.openxmlformats.org/officeDocument/2006/relationships/image" Target="../media/image89.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4.xml"/><Relationship Id="rId5" Type="http://schemas.openxmlformats.org/officeDocument/2006/relationships/image" Target="../media/image91.png"/><Relationship Id="rId4" Type="http://schemas.openxmlformats.org/officeDocument/2006/relationships/image" Target="../media/image90.jp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460BA5EC-C398-4C54-A202-BE105A0E5D62}"/>
              </a:ext>
            </a:extLst>
          </p:cNvPr>
          <p:cNvGrpSpPr/>
          <p:nvPr/>
        </p:nvGrpSpPr>
        <p:grpSpPr>
          <a:xfrm>
            <a:off x="67" y="298378"/>
            <a:ext cx="12190413" cy="6424866"/>
            <a:chOff x="0" y="298369"/>
            <a:chExt cx="12192000" cy="6424866"/>
          </a:xfrm>
        </p:grpSpPr>
        <p:pic>
          <p:nvPicPr>
            <p:cNvPr id="1026" name="Picture 2">
              <a:extLst>
                <a:ext uri="{FF2B5EF4-FFF2-40B4-BE49-F238E27FC236}">
                  <a16:creationId xmlns:a16="http://schemas.microsoft.com/office/drawing/2014/main" id="{CD338FDE-11D6-4C24-A90E-14D8838A1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3095"/>
              <a:ext cx="12192000" cy="4171950"/>
            </a:xfrm>
            <a:prstGeom prst="rect">
              <a:avLst/>
            </a:prstGeom>
            <a:noFill/>
            <a:extLst>
              <a:ext uri="{909E8E84-426E-40DD-AFC4-6F175D3DCCD1}">
                <a14:hiddenFill xmlns:a14="http://schemas.microsoft.com/office/drawing/2010/main">
                  <a:solidFill>
                    <a:srgbClr val="FFFFFF"/>
                  </a:solidFill>
                </a14:hiddenFill>
              </a:ext>
            </a:extLst>
          </p:spPr>
        </p:pic>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0"/>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pic>
          <p:nvPicPr>
            <p:cNvPr id="12" name="Picture 10" descr="50 year logo.png">
              <a:extLst>
                <a:ext uri="{FF2B5EF4-FFF2-40B4-BE49-F238E27FC236}">
                  <a16:creationId xmlns:a16="http://schemas.microsoft.com/office/drawing/2014/main" id="{003606D0-6705-40AB-A054-DC3A2BC12178}"/>
                </a:ext>
              </a:extLst>
            </p:cNvPr>
            <p:cNvPicPr>
              <a:picLocks noChangeAspect="1"/>
            </p:cNvPicPr>
            <p:nvPr/>
          </p:nvPicPr>
          <p:blipFill>
            <a:blip r:embed="rId4" cstate="print">
              <a:duotone>
                <a:prstClr val="black"/>
                <a:srgbClr val="7030A0">
                  <a:tint val="45000"/>
                  <a:satMod val="400000"/>
                </a:srgbClr>
              </a:duotone>
            </a:blip>
            <a:srcRect/>
            <a:stretch>
              <a:fillRect/>
            </a:stretch>
          </p:blipFill>
          <p:spPr bwMode="auto">
            <a:xfrm>
              <a:off x="9742187" y="5615889"/>
              <a:ext cx="1649195" cy="110734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Title 1">
              <a:extLst>
                <a:ext uri="{FF2B5EF4-FFF2-40B4-BE49-F238E27FC236}">
                  <a16:creationId xmlns:a16="http://schemas.microsoft.com/office/drawing/2014/main" id="{B0E289CC-D78A-41A1-81D9-510015AAA724}"/>
                </a:ext>
              </a:extLst>
            </p:cNvPr>
            <p:cNvSpPr txBox="1">
              <a:spLocks/>
            </p:cNvSpPr>
            <p:nvPr/>
          </p:nvSpPr>
          <p:spPr>
            <a:xfrm>
              <a:off x="6638364" y="5938592"/>
              <a:ext cx="3103823" cy="571500"/>
            </a:xfrm>
            <a:prstGeom prst="rect">
              <a:avLst/>
            </a:prstGeom>
          </p:spPr>
          <p:txBody>
            <a:bodyPr>
              <a:normAutofit/>
            </a:bodyPr>
            <a:lstStyle/>
            <a:p>
              <a:pPr eaLnBrk="1" fontAlgn="auto" hangingPunct="1">
                <a:spcBef>
                  <a:spcPts val="0"/>
                </a:spcBef>
                <a:spcAft>
                  <a:spcPts val="0"/>
                </a:spcAft>
                <a:buClr>
                  <a:srgbClr val="000000"/>
                </a:buClr>
                <a:buFont typeface="Arial"/>
                <a:buNone/>
                <a:defRPr/>
              </a:pP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Providing Earthing for</a:t>
              </a: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2"/>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3444086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hape 242"/>
          <p:cNvPicPr preferRelativeResize="0">
            <a:picLocks/>
          </p:cNvPicPr>
          <p:nvPr/>
        </p:nvPicPr>
        <p:blipFill rotWithShape="1">
          <a:blip r:embed="rId2" cstate="print">
            <a:alphaModFix/>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Lst>
          </a:blip>
          <a:srcRect t="32512" b="32512"/>
          <a:stretch/>
        </p:blipFill>
        <p:spPr>
          <a:xfrm>
            <a:off x="0" y="3405956"/>
            <a:ext cx="12190413" cy="3467961"/>
          </a:xfrm>
          <a:prstGeom prst="rect">
            <a:avLst/>
          </a:prstGeom>
          <a:solidFill>
            <a:schemeClr val="tx1">
              <a:lumMod val="65000"/>
              <a:lumOff val="35000"/>
            </a:schemeClr>
          </a:solidFill>
          <a:ln>
            <a:noFill/>
          </a:ln>
        </p:spPr>
      </p:pic>
      <p:grpSp>
        <p:nvGrpSpPr>
          <p:cNvPr id="21" name="Group 20">
            <a:extLst>
              <a:ext uri="{FF2B5EF4-FFF2-40B4-BE49-F238E27FC236}">
                <a16:creationId xmlns:a16="http://schemas.microsoft.com/office/drawing/2014/main" id="{5DE825FF-3CB0-4564-83DE-1ACDD041E10E}"/>
              </a:ext>
            </a:extLst>
          </p:cNvPr>
          <p:cNvGrpSpPr/>
          <p:nvPr/>
        </p:nvGrpSpPr>
        <p:grpSpPr>
          <a:xfrm>
            <a:off x="191057" y="298783"/>
            <a:ext cx="11739738" cy="6319949"/>
            <a:chOff x="191082" y="298369"/>
            <a:chExt cx="11741267" cy="6320772"/>
          </a:xfrm>
        </p:grpSpPr>
        <p:grpSp>
          <p:nvGrpSpPr>
            <p:cNvPr id="2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grpSp>
        <p:sp>
          <p:nvSpPr>
            <p:cNvPr id="2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13" tIns="45694" rIns="91413" bIns="45694"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2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289" algn="ctr" defTabSz="914309">
                <a:defRPr/>
              </a:pPr>
              <a:r>
                <a:rPr lang="en-US" sz="3800" spc="130" dirty="0">
                  <a:solidFill>
                    <a:srgbClr val="7030A0"/>
                  </a:solidFill>
                  <a:latin typeface="Haettenschweiler" pitchFamily="34" charset="0"/>
                </a:rPr>
                <a:t>INTER-TECH</a:t>
              </a:r>
            </a:p>
          </p:txBody>
        </p:sp>
        <p:pic>
          <p:nvPicPr>
            <p:cNvPr id="25" name="Picture 24">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3" name="Title 1"/>
          <p:cNvSpPr>
            <a:spLocks noGrp="1"/>
          </p:cNvSpPr>
          <p:nvPr>
            <p:ph type="title"/>
          </p:nvPr>
        </p:nvSpPr>
        <p:spPr>
          <a:xfrm>
            <a:off x="1460452" y="971872"/>
            <a:ext cx="9169330" cy="919785"/>
          </a:xfrm>
        </p:spPr>
        <p:txBody>
          <a:bodyPr>
            <a:noAutofit/>
          </a:bodyPr>
          <a:lstStyle/>
          <a:p>
            <a:pPr algn="ctr"/>
            <a:r>
              <a:rPr lang="en-US" sz="3200" b="1" dirty="0">
                <a:latin typeface="Calibri Body"/>
              </a:rPr>
              <a:t>Advantage of </a:t>
            </a:r>
            <a:r>
              <a:rPr lang="en-US" sz="3200" b="1" dirty="0" err="1">
                <a:latin typeface="Calibri Body"/>
              </a:rPr>
              <a:t>Marconite</a:t>
            </a:r>
            <a:r>
              <a:rPr lang="en-US" sz="3200" b="1" dirty="0">
                <a:latin typeface="Calibri Body"/>
              </a:rPr>
              <a:t> Over Chemical Earth Enhancement Material</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920" y="1891633"/>
            <a:ext cx="7085678" cy="3880215"/>
          </a:xfrm>
          <a:prstGeom prst="rect">
            <a:avLst/>
          </a:prstGeom>
        </p:spPr>
      </p:pic>
      <p:sp>
        <p:nvSpPr>
          <p:cNvPr id="14" name="Title 1"/>
          <p:cNvSpPr txBox="1">
            <a:spLocks/>
          </p:cNvSpPr>
          <p:nvPr/>
        </p:nvSpPr>
        <p:spPr>
          <a:xfrm>
            <a:off x="2467494" y="5756459"/>
            <a:ext cx="3516066" cy="294044"/>
          </a:xfrm>
          <a:prstGeom prst="rect">
            <a:avLst/>
          </a:prstGeom>
        </p:spPr>
        <p:txBody>
          <a:bodyPr vert="horz" lIns="91428" tIns="45714" rIns="91428" bIns="45714"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Calibri Body"/>
              </a:rPr>
              <a:t>Chemical Leach away and </a:t>
            </a:r>
          </a:p>
        </p:txBody>
      </p:sp>
      <p:sp>
        <p:nvSpPr>
          <p:cNvPr id="15" name="Title 1"/>
          <p:cNvSpPr txBox="1">
            <a:spLocks/>
          </p:cNvSpPr>
          <p:nvPr/>
        </p:nvSpPr>
        <p:spPr>
          <a:xfrm>
            <a:off x="6918531" y="5834869"/>
            <a:ext cx="1671092" cy="300326"/>
          </a:xfrm>
          <a:prstGeom prst="rect">
            <a:avLst/>
          </a:prstGeom>
          <a:solidFill>
            <a:srgbClr val="FFFF00"/>
          </a:solidFill>
        </p:spPr>
        <p:txBody>
          <a:bodyPr vert="horz" lIns="91428" tIns="45714" rIns="91428" bIns="45714"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Calibri Body"/>
              </a:rPr>
              <a:t>Non Polluting </a:t>
            </a:r>
          </a:p>
        </p:txBody>
      </p:sp>
      <p:sp>
        <p:nvSpPr>
          <p:cNvPr id="16" name="Title 1"/>
          <p:cNvSpPr txBox="1">
            <a:spLocks/>
          </p:cNvSpPr>
          <p:nvPr/>
        </p:nvSpPr>
        <p:spPr>
          <a:xfrm>
            <a:off x="2938920" y="5985032"/>
            <a:ext cx="2594177" cy="308330"/>
          </a:xfrm>
          <a:prstGeom prst="rect">
            <a:avLst/>
          </a:prstGeom>
          <a:solidFill>
            <a:srgbClr val="FFFF00"/>
          </a:solidFill>
          <a:ln>
            <a:noFill/>
          </a:ln>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Calibri Body"/>
              </a:rPr>
              <a:t>Pollute Surrounding Soil</a:t>
            </a:r>
          </a:p>
        </p:txBody>
      </p:sp>
    </p:spTree>
    <p:extLst>
      <p:ext uri="{BB962C8B-B14F-4D97-AF65-F5344CB8AC3E}">
        <p14:creationId xmlns:p14="http://schemas.microsoft.com/office/powerpoint/2010/main" val="1240379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DE825FF-3CB0-4564-83DE-1ACDD041E10E}"/>
              </a:ext>
            </a:extLst>
          </p:cNvPr>
          <p:cNvGrpSpPr/>
          <p:nvPr/>
        </p:nvGrpSpPr>
        <p:grpSpPr>
          <a:xfrm>
            <a:off x="375865" y="327343"/>
            <a:ext cx="11554930" cy="6291383"/>
            <a:chOff x="375913" y="326939"/>
            <a:chExt cx="11556436" cy="6292202"/>
          </a:xfrm>
        </p:grpSpPr>
        <p:grpSp>
          <p:nvGrpSpPr>
            <p:cNvPr id="2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grpSp>
        <p:sp>
          <p:nvSpPr>
            <p:cNvPr id="2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13" tIns="45694" rIns="91413" bIns="45694"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2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289" algn="ctr" defTabSz="914309">
                <a:defRPr/>
              </a:pPr>
              <a:r>
                <a:rPr lang="en-US" sz="3800" spc="130" dirty="0">
                  <a:solidFill>
                    <a:srgbClr val="7030A0"/>
                  </a:solidFill>
                  <a:latin typeface="Haettenschweiler" pitchFamily="34" charset="0"/>
                </a:rPr>
                <a:t>INTER-TECH</a:t>
              </a:r>
            </a:p>
          </p:txBody>
        </p:sp>
      </p:grpSp>
      <p:sp>
        <p:nvSpPr>
          <p:cNvPr id="14" name="Title 1"/>
          <p:cNvSpPr txBox="1">
            <a:spLocks/>
          </p:cNvSpPr>
          <p:nvPr/>
        </p:nvSpPr>
        <p:spPr>
          <a:xfrm>
            <a:off x="1536694" y="911946"/>
            <a:ext cx="9169330" cy="1325390"/>
          </a:xfrm>
          <a:prstGeom prst="rect">
            <a:avLst/>
          </a:prstGeom>
        </p:spPr>
        <p:txBody>
          <a:bodyPr vert="horz" lIns="91428" tIns="45714" rIns="91428"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Calibri Body"/>
              </a:rPr>
              <a:t>Advantage of </a:t>
            </a:r>
            <a:r>
              <a:rPr lang="en-US" sz="3200" b="1" dirty="0" err="1">
                <a:latin typeface="Calibri Body"/>
              </a:rPr>
              <a:t>Marconite</a:t>
            </a:r>
            <a:r>
              <a:rPr lang="en-US" sz="3200" b="1" dirty="0">
                <a:latin typeface="Calibri Body"/>
              </a:rPr>
              <a:t> Over Chemical </a:t>
            </a:r>
          </a:p>
          <a:p>
            <a:pPr algn="ctr"/>
            <a:r>
              <a:rPr lang="en-US" sz="3200" b="1" dirty="0">
                <a:latin typeface="Calibri Body"/>
              </a:rPr>
              <a:t>Earth Enhancement Material</a:t>
            </a:r>
          </a:p>
        </p:txBody>
      </p:sp>
      <p:pic>
        <p:nvPicPr>
          <p:cNvPr id="15" name="Picture 14">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58" y="298809"/>
            <a:ext cx="2290355" cy="884139"/>
          </a:xfrm>
          <a:prstGeom prst="rect">
            <a:avLst/>
          </a:prstGeom>
        </p:spPr>
      </p:pic>
      <p:grpSp>
        <p:nvGrpSpPr>
          <p:cNvPr id="3" name="Group 2"/>
          <p:cNvGrpSpPr/>
          <p:nvPr/>
        </p:nvGrpSpPr>
        <p:grpSpPr>
          <a:xfrm>
            <a:off x="774479" y="1211585"/>
            <a:ext cx="1914277" cy="4822273"/>
            <a:chOff x="598622" y="1353608"/>
            <a:chExt cx="1914527" cy="4822901"/>
          </a:xfrm>
        </p:grpSpPr>
        <p:pic>
          <p:nvPicPr>
            <p:cNvPr id="1026" name="Picture 2" descr="Galvanized Iron (GI) Chemical Earthing Electrode, Rs 2700 /no | ID:  1988947587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500" r="20139"/>
            <a:stretch/>
          </p:blipFill>
          <p:spPr bwMode="auto">
            <a:xfrm>
              <a:off x="598622" y="2711422"/>
              <a:ext cx="1914527" cy="3465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ᐈ Water droplets stock photos, Royalty Free water drop pictures | download  on Deposit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414" y="1353608"/>
              <a:ext cx="542364" cy="9821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ᐈ Water droplets stock photos, Royalty Free water drop pictures | download  on Deposit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954" y="1681219"/>
              <a:ext cx="542364" cy="98210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p:cNvSpPr/>
          <p:nvPr/>
        </p:nvSpPr>
        <p:spPr>
          <a:xfrm>
            <a:off x="3385450" y="2970893"/>
            <a:ext cx="2222505" cy="2308324"/>
          </a:xfrm>
          <a:prstGeom prst="rect">
            <a:avLst/>
          </a:prstGeom>
          <a:ln w="3175">
            <a:solidFill>
              <a:schemeClr val="tx1"/>
            </a:solidFill>
          </a:ln>
        </p:spPr>
        <p:txBody>
          <a:bodyPr wrap="square">
            <a:spAutoFit/>
          </a:bodyPr>
          <a:lstStyle/>
          <a:p>
            <a:pPr algn="ctr">
              <a:defRPr/>
            </a:pPr>
            <a:r>
              <a:rPr lang="en-GB" sz="2400" dirty="0">
                <a:latin typeface="Open Sans" panose="020B0606030504020204" pitchFamily="34" charset="0"/>
                <a:ea typeface="Open Sans" panose="020B0606030504020204" pitchFamily="34" charset="0"/>
                <a:cs typeface="Open Sans" panose="020B0606030504020204" pitchFamily="34" charset="0"/>
              </a:rPr>
              <a:t>Chemical </a:t>
            </a:r>
            <a:r>
              <a:rPr lang="en-GB" sz="2400" dirty="0" err="1">
                <a:latin typeface="Open Sans" panose="020B0606030504020204" pitchFamily="34" charset="0"/>
                <a:ea typeface="Open Sans" panose="020B0606030504020204" pitchFamily="34" charset="0"/>
                <a:cs typeface="Open Sans" panose="020B0606030504020204" pitchFamily="34" charset="0"/>
              </a:rPr>
              <a:t>Earthing</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algn="ctr">
              <a:defRPr/>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a:defRPr/>
            </a:pPr>
            <a:r>
              <a:rPr lang="en-GB" sz="2400" dirty="0">
                <a:latin typeface="Open Sans" panose="020B0606030504020204" pitchFamily="34" charset="0"/>
                <a:ea typeface="Open Sans" panose="020B0606030504020204" pitchFamily="34" charset="0"/>
                <a:cs typeface="Open Sans" panose="020B0606030504020204" pitchFamily="34" charset="0"/>
              </a:rPr>
              <a:t>Moisture Required for Recharging</a:t>
            </a:r>
            <a:r>
              <a:rPr lang="en-GB" sz="2400"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5" name="Rectangle 24"/>
          <p:cNvSpPr/>
          <p:nvPr/>
        </p:nvSpPr>
        <p:spPr>
          <a:xfrm>
            <a:off x="4719456" y="4417147"/>
            <a:ext cx="2463747" cy="646247"/>
          </a:xfrm>
          <a:prstGeom prst="rect">
            <a:avLst/>
          </a:prstGeom>
        </p:spPr>
        <p:txBody>
          <a:bodyPr wrap="square">
            <a:spAutoFit/>
          </a:bodyPr>
          <a:lstStyle/>
          <a:p>
            <a:pPr>
              <a:lnSpc>
                <a:spcPct val="150000"/>
              </a:lnSpc>
              <a:defRPr/>
            </a:pPr>
            <a:endParaRPr lang="en-GB" sz="24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p:cNvCxnSpPr/>
          <p:nvPr/>
        </p:nvCxnSpPr>
        <p:spPr>
          <a:xfrm flipH="1">
            <a:off x="2746804" y="4100430"/>
            <a:ext cx="624604" cy="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140783" y="1284865"/>
            <a:ext cx="1261181" cy="5397259"/>
            <a:chOff x="10499276" y="1356026"/>
            <a:chExt cx="1261345" cy="5397962"/>
          </a:xfrm>
        </p:grpSpPr>
        <p:pic>
          <p:nvPicPr>
            <p:cNvPr id="17" name="Picture 16"/>
            <p:cNvPicPr>
              <a:picLocks noChangeAspect="1"/>
            </p:cNvPicPr>
            <p:nvPr/>
          </p:nvPicPr>
          <p:blipFill rotWithShape="1">
            <a:blip r:embed="rId5" cstate="print"/>
            <a:srcRect l="14011" t="1340" r="11199" b="2148"/>
            <a:stretch/>
          </p:blipFill>
          <p:spPr>
            <a:xfrm>
              <a:off x="10499276" y="2521003"/>
              <a:ext cx="742046" cy="4232985"/>
            </a:xfrm>
            <a:prstGeom prst="rect">
              <a:avLst/>
            </a:prstGeom>
          </p:spPr>
        </p:pic>
        <p:grpSp>
          <p:nvGrpSpPr>
            <p:cNvPr id="9" name="Group 8"/>
            <p:cNvGrpSpPr/>
            <p:nvPr/>
          </p:nvGrpSpPr>
          <p:grpSpPr>
            <a:xfrm>
              <a:off x="10735717" y="1356026"/>
              <a:ext cx="1024904" cy="1309715"/>
              <a:chOff x="9308537" y="1531409"/>
              <a:chExt cx="1024904" cy="1309715"/>
            </a:xfrm>
          </p:grpSpPr>
          <p:pic>
            <p:nvPicPr>
              <p:cNvPr id="29" name="Picture 4" descr="ᐈ Water droplets stock photos, Royalty Free water drop pictures | download  on Deposit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8537" y="1531409"/>
                <a:ext cx="542364" cy="9821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ᐈ Water droplets stock photos, Royalty Free water drop pictures | download  on Deposit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1077" y="1859020"/>
                <a:ext cx="542364" cy="98210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Multiply 9"/>
            <p:cNvSpPr/>
            <p:nvPr/>
          </p:nvSpPr>
          <p:spPr>
            <a:xfrm>
              <a:off x="10839896" y="1680299"/>
              <a:ext cx="789981" cy="1196053"/>
            </a:xfrm>
            <a:prstGeom prst="mathMultiply">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p:cNvSpPr txBox="1">
            <a:spLocks/>
          </p:cNvSpPr>
          <p:nvPr/>
        </p:nvSpPr>
        <p:spPr>
          <a:xfrm>
            <a:off x="7183182" y="2970895"/>
            <a:ext cx="2242745" cy="2308023"/>
          </a:xfrm>
          <a:prstGeom prst="rect">
            <a:avLst/>
          </a:prstGeom>
          <a:ln w="3175">
            <a:solidFill>
              <a:schemeClr val="tx1"/>
            </a:solidFill>
          </a:ln>
        </p:spPr>
        <p:txBody>
          <a:bodyPr vert="horz" lIns="91428" tIns="45714" rIns="91428"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Calibri Body"/>
              </a:rPr>
              <a:t>Marconite</a:t>
            </a:r>
            <a:r>
              <a:rPr lang="en-US" sz="2400" dirty="0">
                <a:latin typeface="Calibri Body"/>
              </a:rPr>
              <a:t> </a:t>
            </a:r>
            <a:r>
              <a:rPr lang="en-US" sz="2400" dirty="0" err="1">
                <a:latin typeface="Calibri Body"/>
              </a:rPr>
              <a:t>Earthing</a:t>
            </a:r>
            <a:endParaRPr lang="en-US" sz="2400" dirty="0">
              <a:latin typeface="Calibri Body"/>
            </a:endParaRPr>
          </a:p>
          <a:p>
            <a:endParaRPr lang="en-US" sz="2400" dirty="0">
              <a:latin typeface="Calibri Body"/>
            </a:endParaRPr>
          </a:p>
          <a:p>
            <a:endParaRPr lang="en-US" sz="2400" dirty="0">
              <a:latin typeface="Calibri Body"/>
            </a:endParaRPr>
          </a:p>
          <a:p>
            <a:r>
              <a:rPr lang="en-US" sz="2400" dirty="0">
                <a:latin typeface="Calibri Body"/>
              </a:rPr>
              <a:t>No recharging required </a:t>
            </a:r>
          </a:p>
        </p:txBody>
      </p:sp>
      <p:cxnSp>
        <p:nvCxnSpPr>
          <p:cNvPr id="34" name="Straight Arrow Connector 33"/>
          <p:cNvCxnSpPr/>
          <p:nvPr/>
        </p:nvCxnSpPr>
        <p:spPr>
          <a:xfrm flipV="1">
            <a:off x="9449382" y="3913593"/>
            <a:ext cx="520190" cy="1539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01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2" name="Shape 242"/>
          <p:cNvPicPr preferRelativeResize="0">
            <a:picLocks/>
          </p:cNvPicPr>
          <p:nvPr/>
        </p:nvPicPr>
        <p:blipFill rotWithShape="1">
          <a:blip r:embed="rId3">
            <a:alphaModFix/>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t="32512" b="32512"/>
          <a:stretch/>
        </p:blipFill>
        <p:spPr>
          <a:xfrm>
            <a:off x="24" y="3590552"/>
            <a:ext cx="12190413" cy="3267448"/>
          </a:xfrm>
          <a:prstGeom prst="rect">
            <a:avLst/>
          </a:prstGeom>
          <a:solidFill>
            <a:schemeClr val="tx1">
              <a:lumMod val="65000"/>
              <a:lumOff val="35000"/>
            </a:schemeClr>
          </a:solidFill>
          <a:ln>
            <a:noFill/>
          </a:ln>
        </p:spPr>
      </p:pic>
      <p:sp>
        <p:nvSpPr>
          <p:cNvPr id="2" name="Rectangle 1"/>
          <p:cNvSpPr/>
          <p:nvPr/>
        </p:nvSpPr>
        <p:spPr>
          <a:xfrm>
            <a:off x="6935472" y="2060964"/>
            <a:ext cx="2947470" cy="3577841"/>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000000"/>
              </a:solidFill>
              <a:sym typeface="Arial"/>
            </a:endParaRPr>
          </a:p>
        </p:txBody>
      </p:sp>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21" y="327020"/>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1" name="Title 1"/>
          <p:cNvSpPr txBox="1">
            <a:spLocks/>
          </p:cNvSpPr>
          <p:nvPr/>
        </p:nvSpPr>
        <p:spPr>
          <a:xfrm>
            <a:off x="4096033" y="658854"/>
            <a:ext cx="3703705" cy="5364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US" sz="26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Impact of Corrosion</a:t>
            </a:r>
          </a:p>
        </p:txBody>
      </p:sp>
      <p:sp>
        <p:nvSpPr>
          <p:cNvPr id="20" name="object 11"/>
          <p:cNvSpPr/>
          <p:nvPr/>
        </p:nvSpPr>
        <p:spPr>
          <a:xfrm>
            <a:off x="2002744" y="2115566"/>
            <a:ext cx="3161888" cy="3599434"/>
          </a:xfrm>
          <a:prstGeom prst="rect">
            <a:avLst/>
          </a:prstGeom>
          <a:blipFill>
            <a:blip r:embed="rId5" cstate="print"/>
            <a:stretch>
              <a:fillRect/>
            </a:stretch>
          </a:blipFill>
        </p:spPr>
        <p:txBody>
          <a:bodyPr wrap="square" lIns="0" tIns="0" rIns="0" bIns="0" rtlCol="0"/>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24" name="Rectangle 23"/>
          <p:cNvSpPr/>
          <p:nvPr/>
        </p:nvSpPr>
        <p:spPr>
          <a:xfrm>
            <a:off x="2287851" y="1503402"/>
            <a:ext cx="2591765" cy="553998"/>
          </a:xfrm>
          <a:prstGeom prst="rect">
            <a:avLst/>
          </a:prstGeom>
        </p:spPr>
        <p:txBody>
          <a:bodyPr wrap="square">
            <a:spAutoFit/>
          </a:bodyPr>
          <a:lstStyle/>
          <a:p>
            <a:pPr eaLnBrk="1" fontAlgn="auto" hangingPunct="1">
              <a:lnSpc>
                <a:spcPct val="150000"/>
              </a:lnSpc>
              <a:spcBef>
                <a:spcPts val="0"/>
              </a:spcBef>
              <a:spcAft>
                <a:spcPts val="0"/>
              </a:spcAft>
              <a:buClr>
                <a:srgbClr val="000000"/>
              </a:buClr>
              <a:buFont typeface="Arial"/>
              <a:buNone/>
              <a:defRPr/>
            </a:pPr>
            <a:r>
              <a:rPr lang="en-GB" sz="2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Chemical </a:t>
            </a:r>
            <a:r>
              <a:rPr lang="en-GB" sz="2000" b="1"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Earthing</a:t>
            </a:r>
            <a:endParaRPr lang="en-GB" sz="2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6" name="Rectangle 25"/>
          <p:cNvSpPr/>
          <p:nvPr/>
        </p:nvSpPr>
        <p:spPr>
          <a:xfrm>
            <a:off x="1934234" y="5534237"/>
            <a:ext cx="3393798" cy="553998"/>
          </a:xfrm>
          <a:prstGeom prst="rect">
            <a:avLst/>
          </a:prstGeom>
        </p:spPr>
        <p:txBody>
          <a:bodyPr wrap="square">
            <a:spAutoFit/>
          </a:bodyPr>
          <a:lstStyle/>
          <a:p>
            <a:pPr eaLnBrk="1" fontAlgn="auto" hangingPunct="1">
              <a:lnSpc>
                <a:spcPct val="150000"/>
              </a:lnSpc>
              <a:spcBef>
                <a:spcPts val="0"/>
              </a:spcBef>
              <a:spcAft>
                <a:spcPts val="0"/>
              </a:spcAft>
              <a:buClr>
                <a:srgbClr val="000000"/>
              </a:buClr>
              <a:buFont typeface="Arial"/>
              <a:buNone/>
              <a:defRPr/>
            </a:pPr>
            <a:r>
              <a:rPr lang="en-GB" sz="2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Corrosion after 6-8 years</a:t>
            </a:r>
          </a:p>
        </p:txBody>
      </p:sp>
      <p:sp>
        <p:nvSpPr>
          <p:cNvPr id="35" name="object 22"/>
          <p:cNvSpPr/>
          <p:nvPr/>
        </p:nvSpPr>
        <p:spPr>
          <a:xfrm>
            <a:off x="7958836" y="2060964"/>
            <a:ext cx="900741" cy="3577841"/>
          </a:xfrm>
          <a:prstGeom prst="rect">
            <a:avLst/>
          </a:prstGeom>
          <a:blipFill>
            <a:blip r:embed="rId6" cstate="print"/>
            <a:stretch>
              <a:fillRect/>
            </a:stretch>
          </a:blipFill>
        </p:spPr>
        <p:txBody>
          <a:bodyPr wrap="square" lIns="0" tIns="0" rIns="0" bIns="0" rtlCol="0"/>
          <a:lstStyle/>
          <a:p>
            <a:pPr eaLnBrk="1" fontAlgn="auto" hangingPunct="1">
              <a:spcBef>
                <a:spcPts val="0"/>
              </a:spcBef>
              <a:spcAft>
                <a:spcPts val="0"/>
              </a:spcAft>
              <a:buClr>
                <a:srgbClr val="000000"/>
              </a:buClr>
              <a:buFont typeface="Arial"/>
              <a:buNone/>
            </a:pPr>
            <a:endParaRPr sz="1400" kern="0">
              <a:solidFill>
                <a:srgbClr val="000000"/>
              </a:solidFill>
              <a:latin typeface="Arial"/>
              <a:cs typeface="Arial"/>
              <a:sym typeface="Arial"/>
            </a:endParaRPr>
          </a:p>
        </p:txBody>
      </p:sp>
      <p:sp>
        <p:nvSpPr>
          <p:cNvPr id="36" name="Rectangle 35"/>
          <p:cNvSpPr/>
          <p:nvPr/>
        </p:nvSpPr>
        <p:spPr>
          <a:xfrm>
            <a:off x="7001814" y="1427206"/>
            <a:ext cx="2814838" cy="553998"/>
          </a:xfrm>
          <a:prstGeom prst="rect">
            <a:avLst/>
          </a:prstGeom>
        </p:spPr>
        <p:txBody>
          <a:bodyPr wrap="square">
            <a:spAutoFit/>
          </a:bodyPr>
          <a:lstStyle/>
          <a:p>
            <a:pPr eaLnBrk="1" fontAlgn="auto" hangingPunct="1">
              <a:lnSpc>
                <a:spcPct val="150000"/>
              </a:lnSpc>
              <a:spcBef>
                <a:spcPts val="0"/>
              </a:spcBef>
              <a:spcAft>
                <a:spcPts val="0"/>
              </a:spcAft>
              <a:buClr>
                <a:srgbClr val="000000"/>
              </a:buClr>
              <a:buFont typeface="Arial"/>
              <a:buNone/>
              <a:defRPr/>
            </a:pPr>
            <a:r>
              <a:rPr lang="en-GB" sz="2000" b="1"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Marconite</a:t>
            </a:r>
            <a:r>
              <a:rPr lang="en-GB" sz="2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r>
              <a:rPr lang="en-GB" sz="2000" b="1"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Earthing</a:t>
            </a:r>
            <a:endParaRPr lang="en-GB" sz="2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0" name="Rectangle 39"/>
          <p:cNvSpPr/>
          <p:nvPr/>
        </p:nvSpPr>
        <p:spPr>
          <a:xfrm>
            <a:off x="6658896" y="5520520"/>
            <a:ext cx="3681187" cy="553998"/>
          </a:xfrm>
          <a:prstGeom prst="rect">
            <a:avLst/>
          </a:prstGeom>
        </p:spPr>
        <p:txBody>
          <a:bodyPr wrap="square">
            <a:spAutoFit/>
          </a:bodyPr>
          <a:lstStyle/>
          <a:p>
            <a:pPr eaLnBrk="1" fontAlgn="auto" hangingPunct="1">
              <a:lnSpc>
                <a:spcPct val="150000"/>
              </a:lnSpc>
              <a:spcBef>
                <a:spcPts val="0"/>
              </a:spcBef>
              <a:spcAft>
                <a:spcPts val="0"/>
              </a:spcAft>
              <a:buClr>
                <a:srgbClr val="000000"/>
              </a:buClr>
              <a:buFont typeface="Arial"/>
              <a:buNone/>
              <a:defRPr/>
            </a:pPr>
            <a:r>
              <a:rPr lang="en-GB" sz="2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No Corrosion for 50+ years</a:t>
            </a:r>
          </a:p>
        </p:txBody>
      </p:sp>
      <p:pic>
        <p:nvPicPr>
          <p:cNvPr id="19" name="Picture 18">
            <a:extLst>
              <a:ext uri="{FF2B5EF4-FFF2-40B4-BE49-F238E27FC236}">
                <a16:creationId xmlns:a16="http://schemas.microsoft.com/office/drawing/2014/main" id="{45306521-71DC-4D92-A28C-554A3E5C60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Tree>
    <p:extLst>
      <p:ext uri="{BB962C8B-B14F-4D97-AF65-F5344CB8AC3E}">
        <p14:creationId xmlns:p14="http://schemas.microsoft.com/office/powerpoint/2010/main" val="20727124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DE825FF-3CB0-4564-83DE-1ACDD041E10E}"/>
              </a:ext>
            </a:extLst>
          </p:cNvPr>
          <p:cNvGrpSpPr/>
          <p:nvPr/>
        </p:nvGrpSpPr>
        <p:grpSpPr>
          <a:xfrm>
            <a:off x="375865" y="327343"/>
            <a:ext cx="11554930" cy="6291383"/>
            <a:chOff x="375913" y="326939"/>
            <a:chExt cx="11556436" cy="6292202"/>
          </a:xfrm>
        </p:grpSpPr>
        <p:grpSp>
          <p:nvGrpSpPr>
            <p:cNvPr id="2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grpSp>
        <p:sp>
          <p:nvSpPr>
            <p:cNvPr id="2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13" tIns="45694" rIns="91413" bIns="45694"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2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289" algn="ctr" defTabSz="914309">
                <a:defRPr/>
              </a:pPr>
              <a:r>
                <a:rPr lang="en-US" sz="3800" spc="130" dirty="0">
                  <a:solidFill>
                    <a:srgbClr val="7030A0"/>
                  </a:solidFill>
                  <a:latin typeface="Haettenschweiler" pitchFamily="34" charset="0"/>
                </a:rPr>
                <a:t>INTER-TECH</a:t>
              </a:r>
            </a:p>
          </p:txBody>
        </p:sp>
      </p:grpSp>
      <p:pic>
        <p:nvPicPr>
          <p:cNvPr id="15" name="Picture 14">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58" y="298809"/>
            <a:ext cx="2290355" cy="884139"/>
          </a:xfrm>
          <a:prstGeom prst="rect">
            <a:avLst/>
          </a:prstGeom>
        </p:spPr>
      </p:pic>
      <p:sp>
        <p:nvSpPr>
          <p:cNvPr id="20" name="Rectangle 19"/>
          <p:cNvSpPr/>
          <p:nvPr/>
        </p:nvSpPr>
        <p:spPr>
          <a:xfrm>
            <a:off x="3385449" y="2970892"/>
            <a:ext cx="2735912" cy="3046988"/>
          </a:xfrm>
          <a:prstGeom prst="rect">
            <a:avLst/>
          </a:prstGeom>
          <a:ln w="3175">
            <a:solidFill>
              <a:schemeClr val="tx1"/>
            </a:solidFill>
          </a:ln>
        </p:spPr>
        <p:txBody>
          <a:bodyPr wrap="square">
            <a:spAutoFit/>
          </a:bodyPr>
          <a:lstStyle/>
          <a:p>
            <a:pPr algn="ctr">
              <a:defRPr/>
            </a:pPr>
            <a:r>
              <a:rPr lang="en-GB" sz="2400" dirty="0">
                <a:latin typeface="Open Sans" panose="020B0606030504020204" pitchFamily="34" charset="0"/>
                <a:ea typeface="Open Sans" panose="020B0606030504020204" pitchFamily="34" charset="0"/>
                <a:cs typeface="Open Sans" panose="020B0606030504020204" pitchFamily="34" charset="0"/>
              </a:rPr>
              <a:t>Chemical </a:t>
            </a:r>
            <a:r>
              <a:rPr lang="en-GB" sz="2400" dirty="0" err="1">
                <a:latin typeface="Open Sans" panose="020B0606030504020204" pitchFamily="34" charset="0"/>
                <a:ea typeface="Open Sans" panose="020B0606030504020204" pitchFamily="34" charset="0"/>
                <a:cs typeface="Open Sans" panose="020B0606030504020204" pitchFamily="34" charset="0"/>
              </a:rPr>
              <a:t>Earthing</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algn="ctr">
              <a:defRPr/>
            </a:pPr>
            <a:endParaRPr lang="en-GB" sz="2800" dirty="0">
              <a:latin typeface="Open Sans" panose="020B0606030504020204" pitchFamily="34" charset="0"/>
              <a:ea typeface="Open Sans" panose="020B0606030504020204" pitchFamily="34" charset="0"/>
              <a:cs typeface="Open Sans" panose="020B0606030504020204" pitchFamily="34" charset="0"/>
            </a:endParaRPr>
          </a:p>
          <a:p>
            <a:pPr algn="ctr">
              <a:defRP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a:defRPr/>
            </a:pPr>
            <a:r>
              <a:rPr lang="en-GB" sz="2400" dirty="0" err="1">
                <a:latin typeface="Open Sans" panose="020B0606030504020204" pitchFamily="34" charset="0"/>
                <a:ea typeface="Open Sans" panose="020B0606030504020204" pitchFamily="34" charset="0"/>
                <a:cs typeface="Open Sans" panose="020B0606030504020204" pitchFamily="34" charset="0"/>
              </a:rPr>
              <a:t>Earthing</a:t>
            </a:r>
            <a:r>
              <a:rPr lang="en-GB" sz="2400" dirty="0">
                <a:latin typeface="Open Sans" panose="020B0606030504020204" pitchFamily="34" charset="0"/>
                <a:ea typeface="Open Sans" panose="020B0606030504020204" pitchFamily="34" charset="0"/>
                <a:cs typeface="Open Sans" panose="020B0606030504020204" pitchFamily="34" charset="0"/>
              </a:rPr>
              <a:t> Material crack/ shrink due to temperature rise</a:t>
            </a:r>
          </a:p>
        </p:txBody>
      </p:sp>
      <p:sp>
        <p:nvSpPr>
          <p:cNvPr id="25" name="Rectangle 24"/>
          <p:cNvSpPr/>
          <p:nvPr/>
        </p:nvSpPr>
        <p:spPr>
          <a:xfrm>
            <a:off x="4719456" y="4417147"/>
            <a:ext cx="2463747" cy="646247"/>
          </a:xfrm>
          <a:prstGeom prst="rect">
            <a:avLst/>
          </a:prstGeom>
        </p:spPr>
        <p:txBody>
          <a:bodyPr wrap="square">
            <a:spAutoFit/>
          </a:bodyPr>
          <a:lstStyle/>
          <a:p>
            <a:pPr>
              <a:lnSpc>
                <a:spcPct val="150000"/>
              </a:lnSpc>
              <a:defRPr/>
            </a:pPr>
            <a:endParaRPr lang="en-GB" sz="2400"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7" name="Straight Arrow Connector 6"/>
          <p:cNvCxnSpPr/>
          <p:nvPr/>
        </p:nvCxnSpPr>
        <p:spPr>
          <a:xfrm flipH="1">
            <a:off x="2746804" y="4100430"/>
            <a:ext cx="624604" cy="9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140783" y="1284865"/>
            <a:ext cx="1261181" cy="5397259"/>
            <a:chOff x="10499276" y="1356026"/>
            <a:chExt cx="1261345" cy="5397962"/>
          </a:xfrm>
        </p:grpSpPr>
        <p:pic>
          <p:nvPicPr>
            <p:cNvPr id="17" name="Picture 16"/>
            <p:cNvPicPr>
              <a:picLocks noChangeAspect="1"/>
            </p:cNvPicPr>
            <p:nvPr/>
          </p:nvPicPr>
          <p:blipFill rotWithShape="1">
            <a:blip r:embed="rId3" cstate="print"/>
            <a:srcRect l="14011" t="1340" r="11199" b="2148"/>
            <a:stretch/>
          </p:blipFill>
          <p:spPr>
            <a:xfrm>
              <a:off x="10499276" y="2521003"/>
              <a:ext cx="742046" cy="4232985"/>
            </a:xfrm>
            <a:prstGeom prst="rect">
              <a:avLst/>
            </a:prstGeom>
          </p:spPr>
        </p:pic>
        <p:grpSp>
          <p:nvGrpSpPr>
            <p:cNvPr id="9" name="Group 8"/>
            <p:cNvGrpSpPr/>
            <p:nvPr/>
          </p:nvGrpSpPr>
          <p:grpSpPr>
            <a:xfrm>
              <a:off x="10735717" y="1356026"/>
              <a:ext cx="1024904" cy="1309715"/>
              <a:chOff x="9308537" y="1531409"/>
              <a:chExt cx="1024904" cy="1309715"/>
            </a:xfrm>
          </p:grpSpPr>
          <p:pic>
            <p:nvPicPr>
              <p:cNvPr id="29" name="Picture 4" descr="ᐈ Water droplets stock photos, Royalty Free water drop pictures | download  on Deposit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08537" y="1531409"/>
                <a:ext cx="542364" cy="9821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ᐈ Water droplets stock photos, Royalty Free water drop pictures | download  on Depositphot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1077" y="1859020"/>
                <a:ext cx="542364" cy="982104"/>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Multiply 9"/>
            <p:cNvSpPr/>
            <p:nvPr/>
          </p:nvSpPr>
          <p:spPr>
            <a:xfrm>
              <a:off x="10839896" y="1680299"/>
              <a:ext cx="789981" cy="1196053"/>
            </a:xfrm>
            <a:prstGeom prst="mathMultiply">
              <a:avLst/>
            </a:pr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p:cNvSpPr txBox="1">
            <a:spLocks/>
          </p:cNvSpPr>
          <p:nvPr/>
        </p:nvSpPr>
        <p:spPr>
          <a:xfrm>
            <a:off x="6814250" y="2970892"/>
            <a:ext cx="2611676" cy="2677306"/>
          </a:xfrm>
          <a:prstGeom prst="rect">
            <a:avLst/>
          </a:prstGeom>
          <a:ln w="3175">
            <a:solidFill>
              <a:schemeClr val="tx1"/>
            </a:solidFill>
          </a:ln>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err="1">
                <a:latin typeface="Calibri Body"/>
              </a:rPr>
              <a:t>Marconite</a:t>
            </a:r>
            <a:r>
              <a:rPr lang="en-US" sz="2400" dirty="0">
                <a:latin typeface="Calibri Body"/>
              </a:rPr>
              <a:t> </a:t>
            </a:r>
            <a:r>
              <a:rPr lang="en-US" sz="2400" dirty="0" err="1">
                <a:latin typeface="Calibri Body"/>
              </a:rPr>
              <a:t>Earthing</a:t>
            </a:r>
            <a:endParaRPr lang="en-US" sz="2400" dirty="0">
              <a:latin typeface="Calibri Body"/>
            </a:endParaRPr>
          </a:p>
          <a:p>
            <a:endParaRPr lang="en-US" sz="2400" dirty="0">
              <a:latin typeface="Calibri Body"/>
            </a:endParaRPr>
          </a:p>
          <a:p>
            <a:endParaRPr lang="en-US" sz="2400" dirty="0">
              <a:latin typeface="Calibri Body"/>
            </a:endParaRPr>
          </a:p>
          <a:p>
            <a:r>
              <a:rPr lang="en-US" sz="2400" dirty="0" err="1">
                <a:latin typeface="Calibri Body"/>
              </a:rPr>
              <a:t>Earthing</a:t>
            </a:r>
            <a:r>
              <a:rPr lang="en-US" sz="2400" dirty="0">
                <a:latin typeface="Calibri Body"/>
              </a:rPr>
              <a:t> Material does not crack/ shrink due to temperature rise</a:t>
            </a:r>
          </a:p>
        </p:txBody>
      </p:sp>
      <p:cxnSp>
        <p:nvCxnSpPr>
          <p:cNvPr id="34" name="Straight Arrow Connector 33"/>
          <p:cNvCxnSpPr/>
          <p:nvPr/>
        </p:nvCxnSpPr>
        <p:spPr>
          <a:xfrm flipV="1">
            <a:off x="9449382" y="3913593"/>
            <a:ext cx="520190" cy="1539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object 5"/>
          <p:cNvSpPr>
            <a:spLocks noChangeArrowheads="1"/>
          </p:cNvSpPr>
          <p:nvPr/>
        </p:nvSpPr>
        <p:spPr bwMode="auto">
          <a:xfrm>
            <a:off x="341869" y="2266848"/>
            <a:ext cx="2350605" cy="3776431"/>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sp>
        <p:nvSpPr>
          <p:cNvPr id="33" name="Title 1"/>
          <p:cNvSpPr txBox="1">
            <a:spLocks/>
          </p:cNvSpPr>
          <p:nvPr/>
        </p:nvSpPr>
        <p:spPr>
          <a:xfrm>
            <a:off x="1536694" y="911946"/>
            <a:ext cx="9169330" cy="1325390"/>
          </a:xfrm>
          <a:prstGeom prst="rect">
            <a:avLst/>
          </a:prstGeom>
        </p:spPr>
        <p:txBody>
          <a:bodyPr vert="horz" lIns="91428" tIns="45714" rIns="91428" bIns="4571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Calibri Body"/>
              </a:rPr>
              <a:t>Advantage of </a:t>
            </a:r>
            <a:r>
              <a:rPr lang="en-US" sz="3200" b="1" dirty="0" err="1">
                <a:latin typeface="Calibri Body"/>
              </a:rPr>
              <a:t>Marconite</a:t>
            </a:r>
            <a:r>
              <a:rPr lang="en-US" sz="3200" b="1" dirty="0">
                <a:latin typeface="Calibri Body"/>
              </a:rPr>
              <a:t> Over Chemical </a:t>
            </a:r>
          </a:p>
          <a:p>
            <a:pPr algn="ctr"/>
            <a:r>
              <a:rPr lang="en-US" sz="3200" b="1" dirty="0">
                <a:latin typeface="Calibri Body"/>
              </a:rPr>
              <a:t>Earth Enhancement Material</a:t>
            </a:r>
          </a:p>
        </p:txBody>
      </p:sp>
    </p:spTree>
    <p:extLst>
      <p:ext uri="{BB962C8B-B14F-4D97-AF65-F5344CB8AC3E}">
        <p14:creationId xmlns:p14="http://schemas.microsoft.com/office/powerpoint/2010/main" val="2094734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2" name="Shape 242"/>
          <p:cNvPicPr preferRelativeResize="0">
            <a:picLocks/>
          </p:cNvPicPr>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t="32512" b="32512"/>
          <a:stretch/>
        </p:blipFill>
        <p:spPr>
          <a:xfrm>
            <a:off x="1" y="3305638"/>
            <a:ext cx="12190413" cy="1239607"/>
          </a:xfrm>
          <a:prstGeom prst="rect">
            <a:avLst/>
          </a:prstGeom>
          <a:solidFill>
            <a:schemeClr val="tx1">
              <a:lumMod val="65000"/>
              <a:lumOff val="35000"/>
            </a:schemeClr>
          </a:solidFill>
          <a:ln>
            <a:noFill/>
          </a:ln>
        </p:spPr>
      </p:pic>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00" y="326974"/>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 name="Rectangle 1"/>
          <p:cNvSpPr/>
          <p:nvPr/>
        </p:nvSpPr>
        <p:spPr>
          <a:xfrm>
            <a:off x="323490" y="498173"/>
            <a:ext cx="4453471" cy="492443"/>
          </a:xfrm>
          <a:prstGeom prst="rect">
            <a:avLst/>
          </a:prstGeom>
        </p:spPr>
        <p:txBody>
          <a:bodyPr wrap="square">
            <a:spAutoFit/>
          </a:bodyPr>
          <a:lstStyle/>
          <a:p>
            <a:pPr eaLnBrk="1" fontAlgn="auto" hangingPunct="1">
              <a:spcBef>
                <a:spcPts val="0"/>
              </a:spcBef>
              <a:spcAft>
                <a:spcPts val="0"/>
              </a:spcAft>
              <a:buClr>
                <a:srgbClr val="000000"/>
              </a:buClr>
              <a:buFont typeface="Arial"/>
              <a:buNone/>
            </a:pPr>
            <a:r>
              <a:rPr lang="en-US" sz="26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Tests at CPRI, Bangalore</a:t>
            </a:r>
            <a:endParaRPr lang="en-IN" sz="2600"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4" name="Picture 23"/>
          <p:cNvPicPr>
            <a:picLocks noChangeAspect="1"/>
          </p:cNvPicPr>
          <p:nvPr/>
        </p:nvPicPr>
        <p:blipFill rotWithShape="1">
          <a:blip r:embed="rId5" cstate="print"/>
          <a:srcRect l="14011" t="1340" r="11199" b="2148"/>
          <a:stretch/>
        </p:blipFill>
        <p:spPr>
          <a:xfrm>
            <a:off x="10272283" y="1353608"/>
            <a:ext cx="910833" cy="5208240"/>
          </a:xfrm>
          <a:prstGeom prst="rect">
            <a:avLst/>
          </a:prstGeom>
        </p:spPr>
      </p:pic>
      <p:sp>
        <p:nvSpPr>
          <p:cNvPr id="3" name="Rectangle 2"/>
          <p:cNvSpPr/>
          <p:nvPr/>
        </p:nvSpPr>
        <p:spPr>
          <a:xfrm>
            <a:off x="461285" y="2747042"/>
            <a:ext cx="1762021" cy="400110"/>
          </a:xfrm>
          <a:prstGeom prst="rect">
            <a:avLst/>
          </a:prstGeom>
        </p:spPr>
        <p:txBody>
          <a:bodyPr wrap="none">
            <a:spAutoFit/>
          </a:bodyPr>
          <a:lstStyle/>
          <a:p>
            <a:pPr algn="just" eaLnBrk="1" fontAlgn="auto" hangingPunct="1">
              <a:spcBef>
                <a:spcPts val="0"/>
              </a:spcBef>
              <a:spcAft>
                <a:spcPts val="0"/>
              </a:spcAft>
              <a:buClr>
                <a:srgbClr val="000000"/>
              </a:buClr>
              <a:buFont typeface="Arial"/>
              <a:buNone/>
              <a:defRPr/>
            </a:pPr>
            <a:r>
              <a:rPr lang="en-GB" sz="2000"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Fault Current</a:t>
            </a:r>
          </a:p>
        </p:txBody>
      </p:sp>
      <p:sp>
        <p:nvSpPr>
          <p:cNvPr id="4" name="Rectangle 3"/>
          <p:cNvSpPr/>
          <p:nvPr/>
        </p:nvSpPr>
        <p:spPr>
          <a:xfrm>
            <a:off x="420291" y="3368009"/>
            <a:ext cx="5119981" cy="1015663"/>
          </a:xfrm>
          <a:prstGeom prst="rect">
            <a:avLst/>
          </a:prstGeom>
        </p:spPr>
        <p:txBody>
          <a:bodyPr wrap="square">
            <a:spAutoFit/>
          </a:bodyPr>
          <a:lstStyle/>
          <a:p>
            <a:pPr eaLnBrk="1" fontAlgn="auto" hangingPunct="1">
              <a:lnSpc>
                <a:spcPct val="150000"/>
              </a:lnSpc>
              <a:spcBef>
                <a:spcPts val="0"/>
              </a:spcBef>
              <a:spcAft>
                <a:spcPts val="0"/>
              </a:spcAft>
              <a:buClr>
                <a:srgbClr val="000000"/>
              </a:buClr>
              <a:buFont typeface="Arial"/>
              <a:buNone/>
              <a:defRPr/>
            </a:pPr>
            <a:r>
              <a:rPr lang="en-GB" sz="20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40 mm &amp; 100 mm </a:t>
            </a:r>
            <a:r>
              <a:rPr lang="en-GB" sz="2000" b="1" kern="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Dia</a:t>
            </a:r>
            <a:r>
              <a:rPr lang="en-GB" sz="20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 X 3 m –  80.52 kA </a:t>
            </a:r>
          </a:p>
          <a:p>
            <a:pPr eaLnBrk="1" fontAlgn="auto" hangingPunct="1">
              <a:lnSpc>
                <a:spcPct val="150000"/>
              </a:lnSpc>
              <a:spcBef>
                <a:spcPts val="0"/>
              </a:spcBef>
              <a:spcAft>
                <a:spcPts val="0"/>
              </a:spcAft>
              <a:buClr>
                <a:srgbClr val="000000"/>
              </a:buClr>
              <a:buFont typeface="Arial"/>
              <a:buNone/>
              <a:defRPr/>
            </a:pPr>
            <a:r>
              <a:rPr lang="en-GB" sz="20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16 mm &amp;   80 mm </a:t>
            </a:r>
            <a:r>
              <a:rPr lang="en-GB" sz="2000" b="1" kern="0" dirty="0" err="1">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Dia</a:t>
            </a:r>
            <a:r>
              <a:rPr lang="en-GB" sz="20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 X 3 m –   39.66 kA</a:t>
            </a:r>
          </a:p>
        </p:txBody>
      </p:sp>
    </p:spTree>
    <p:extLst>
      <p:ext uri="{BB962C8B-B14F-4D97-AF65-F5344CB8AC3E}">
        <p14:creationId xmlns:p14="http://schemas.microsoft.com/office/powerpoint/2010/main" val="12513084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2" name="Shape 242"/>
          <p:cNvPicPr preferRelativeResize="0">
            <a:picLocks/>
          </p:cNvPicPr>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t="32512" b="32512"/>
          <a:stretch/>
        </p:blipFill>
        <p:spPr>
          <a:xfrm>
            <a:off x="1" y="3305638"/>
            <a:ext cx="12190413" cy="1239607"/>
          </a:xfrm>
          <a:prstGeom prst="rect">
            <a:avLst/>
          </a:prstGeom>
          <a:solidFill>
            <a:schemeClr val="tx1">
              <a:lumMod val="65000"/>
              <a:lumOff val="35000"/>
            </a:schemeClr>
          </a:solidFill>
          <a:ln>
            <a:noFill/>
          </a:ln>
        </p:spPr>
      </p:pic>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00" y="326974"/>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2647519"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12" name="Picture 11">
            <a:extLst>
              <a:ext uri="{FF2B5EF4-FFF2-40B4-BE49-F238E27FC236}">
                <a16:creationId xmlns:a16="http://schemas.microsoft.com/office/drawing/2014/main" id="{45306521-71DC-4D92-A28C-554A3E5C6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58" y="298809"/>
            <a:ext cx="2290355" cy="884139"/>
          </a:xfrm>
          <a:prstGeom prst="rect">
            <a:avLst/>
          </a:prstGeom>
        </p:spPr>
      </p:pic>
      <p:pic>
        <p:nvPicPr>
          <p:cNvPr id="19" name="Picture 13" descr="Picture2.jpg"/>
          <p:cNvPicPr>
            <a:picLocks noChangeAspect="1"/>
          </p:cNvPicPr>
          <p:nvPr/>
        </p:nvPicPr>
        <p:blipFill>
          <a:blip r:embed="rId6" cstate="print"/>
          <a:srcRect/>
          <a:stretch>
            <a:fillRect/>
          </a:stretch>
        </p:blipFill>
        <p:spPr bwMode="auto">
          <a:xfrm>
            <a:off x="9904815" y="1250848"/>
            <a:ext cx="838592" cy="5136793"/>
          </a:xfrm>
          <a:prstGeom prst="rect">
            <a:avLst/>
          </a:prstGeom>
          <a:noFill/>
          <a:ln w="9525">
            <a:noFill/>
            <a:miter lim="800000"/>
            <a:headEnd/>
            <a:tailEnd/>
          </a:ln>
        </p:spPr>
      </p:pic>
      <p:pic>
        <p:nvPicPr>
          <p:cNvPr id="20" name="Picture 2" descr="http://3.bp.blogspot.com/-CuIg_yhnzhA/VfgZJ4WSTWI/AAAAAAAAXKE/MnWTXHFsHSM/s1600/LRDE_Indra_Radar.jpg"/>
          <p:cNvPicPr>
            <a:picLocks noChangeAspect="1" noChangeArrowheads="1"/>
          </p:cNvPicPr>
          <p:nvPr/>
        </p:nvPicPr>
        <p:blipFill>
          <a:blip r:embed="rId7" cstate="print"/>
          <a:srcRect/>
          <a:stretch>
            <a:fillRect/>
          </a:stretch>
        </p:blipFill>
        <p:spPr bwMode="auto">
          <a:xfrm>
            <a:off x="2971008" y="1981199"/>
            <a:ext cx="5760767" cy="3886201"/>
          </a:xfrm>
          <a:prstGeom prst="rect">
            <a:avLst/>
          </a:prstGeom>
          <a:noFill/>
          <a:ln w="952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1" name="Rectangle 20"/>
          <p:cNvSpPr/>
          <p:nvPr/>
        </p:nvSpPr>
        <p:spPr>
          <a:xfrm>
            <a:off x="1948790" y="914400"/>
            <a:ext cx="7737375" cy="523220"/>
          </a:xfrm>
          <a:prstGeom prst="rect">
            <a:avLst/>
          </a:prstGeom>
        </p:spPr>
        <p:txBody>
          <a:bodyPr wrap="none">
            <a:spAutoFit/>
          </a:bodyPr>
          <a:lstStyle/>
          <a:p>
            <a:pPr algn="just" eaLnBrk="1" fontAlgn="auto" hangingPunct="1">
              <a:spcBef>
                <a:spcPts val="0"/>
              </a:spcBef>
              <a:spcAft>
                <a:spcPts val="0"/>
              </a:spcAft>
              <a:buClr>
                <a:srgbClr val="000000"/>
              </a:buClr>
              <a:buFont typeface="Arial"/>
              <a:buNone/>
              <a:defRPr/>
            </a:pPr>
            <a:r>
              <a:rPr lang="en-US" sz="2800" b="1" dirty="0">
                <a:solidFill>
                  <a:schemeClr val="accent4">
                    <a:lumMod val="50000"/>
                  </a:schemeClr>
                </a:solidFill>
                <a:latin typeface="Calibri" pitchFamily="34" charset="0"/>
              </a:rPr>
              <a:t>Re-locatable Electrodes for  Communication lorries</a:t>
            </a:r>
            <a:endParaRPr lang="en-GB" sz="2800" b="1" kern="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20408771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231" y="1196975"/>
            <a:ext cx="10057091" cy="947738"/>
          </a:xfrm>
          <a:prstGeom prst="rect">
            <a:avLst/>
          </a:prstGeom>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defRPr/>
            </a:pPr>
            <a:endParaRPr lang="en-US" sz="2400" u="sng" dirty="0"/>
          </a:p>
        </p:txBody>
      </p:sp>
      <p:sp>
        <p:nvSpPr>
          <p:cNvPr id="51206"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F23484F-BE9C-4203-9F73-F584DC1BBA40}" type="slidenum">
              <a:rPr lang="en-US" altLang="en-US">
                <a:solidFill>
                  <a:srgbClr val="FFFFFF"/>
                </a:solidFill>
              </a:rPr>
              <a:pPr/>
              <a:t>16</a:t>
            </a:fld>
            <a:endParaRPr lang="en-US" altLang="en-US">
              <a:solidFill>
                <a:srgbClr val="FFFFFF"/>
              </a:solidFill>
            </a:endParaRPr>
          </a:p>
        </p:txBody>
      </p:sp>
      <p:sp>
        <p:nvSpPr>
          <p:cNvPr id="16" name="TextBox 15">
            <a:extLst>
              <a:ext uri="{FF2B5EF4-FFF2-40B4-BE49-F238E27FC236}">
                <a16:creationId xmlns:a16="http://schemas.microsoft.com/office/drawing/2014/main" id="{AAFCD8A8-FFDC-42AF-ADE6-3454F1B23FD6}"/>
              </a:ext>
            </a:extLst>
          </p:cNvPr>
          <p:cNvSpPr txBox="1"/>
          <p:nvPr/>
        </p:nvSpPr>
        <p:spPr>
          <a:xfrm>
            <a:off x="493007" y="4997872"/>
            <a:ext cx="10579952" cy="461665"/>
          </a:xfrm>
          <a:prstGeom prst="rect">
            <a:avLst/>
          </a:prstGeom>
          <a:solidFill>
            <a:schemeClr val="bg1">
              <a:lumMod val="75000"/>
            </a:schemeClr>
          </a:solidFill>
          <a:effectLst>
            <a:glow rad="101600">
              <a:schemeClr val="accent4">
                <a:satMod val="175000"/>
                <a:alpha val="40000"/>
              </a:schemeClr>
            </a:glow>
          </a:effectLst>
        </p:spPr>
        <p:txBody>
          <a:bodyPr wrap="square" rtlCol="0">
            <a:spAutoFit/>
          </a:bodyPr>
          <a:lstStyle/>
          <a:p>
            <a:pPr algn="ctr"/>
            <a:r>
              <a:rPr lang="en-US" sz="2400" b="1" dirty="0"/>
              <a:t>5kg of WOOD equals to 1KG of CHARCOAL</a:t>
            </a:r>
            <a:endParaRPr lang="en-IN" sz="2400" b="1" dirty="0"/>
          </a:p>
        </p:txBody>
      </p:sp>
      <p:pic>
        <p:nvPicPr>
          <p:cNvPr id="17" name="Picture 2" descr="Density of wood">
            <a:extLst>
              <a:ext uri="{FF2B5EF4-FFF2-40B4-BE49-F238E27FC236}">
                <a16:creationId xmlns:a16="http://schemas.microsoft.com/office/drawing/2014/main" id="{8F2B1AAE-3A8D-4CA0-B4BA-59D624FAB1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812" y="2310000"/>
            <a:ext cx="5155124" cy="2201960"/>
          </a:xfrm>
          <a:prstGeom prst="rect">
            <a:avLst/>
          </a:prstGeom>
          <a:noFill/>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A8FAC65-9AC7-4777-8E6F-268781BDB501}"/>
              </a:ext>
            </a:extLst>
          </p:cNvPr>
          <p:cNvPicPr>
            <a:picLocks noChangeAspect="1"/>
          </p:cNvPicPr>
          <p:nvPr/>
        </p:nvPicPr>
        <p:blipFill>
          <a:blip r:embed="rId3" cstate="print"/>
          <a:stretch>
            <a:fillRect/>
          </a:stretch>
        </p:blipFill>
        <p:spPr>
          <a:xfrm>
            <a:off x="6196890" y="2287458"/>
            <a:ext cx="4717177" cy="2224685"/>
          </a:xfrm>
          <a:prstGeom prst="rect">
            <a:avLst/>
          </a:prstGeom>
          <a:effectLst>
            <a:glow rad="101600">
              <a:schemeClr val="accent3">
                <a:satMod val="175000"/>
                <a:alpha val="40000"/>
              </a:schemeClr>
            </a:glow>
          </a:effectLst>
        </p:spPr>
      </p:pic>
      <p:sp>
        <p:nvSpPr>
          <p:cNvPr id="19" name="TextBox 18">
            <a:extLst>
              <a:ext uri="{FF2B5EF4-FFF2-40B4-BE49-F238E27FC236}">
                <a16:creationId xmlns:a16="http://schemas.microsoft.com/office/drawing/2014/main" id="{557E48F6-7998-41A8-BD65-424352C4F1D7}"/>
              </a:ext>
            </a:extLst>
          </p:cNvPr>
          <p:cNvSpPr txBox="1"/>
          <p:nvPr/>
        </p:nvSpPr>
        <p:spPr>
          <a:xfrm>
            <a:off x="2325116" y="4507468"/>
            <a:ext cx="1579656" cy="369332"/>
          </a:xfrm>
          <a:prstGeom prst="rect">
            <a:avLst/>
          </a:prstGeom>
          <a:noFill/>
        </p:spPr>
        <p:txBody>
          <a:bodyPr wrap="square" rtlCol="0">
            <a:spAutoFit/>
          </a:bodyPr>
          <a:lstStyle/>
          <a:p>
            <a:r>
              <a:rPr lang="en-US" b="1" dirty="0"/>
              <a:t>Wood</a:t>
            </a:r>
            <a:endParaRPr lang="en-IN" b="1" dirty="0"/>
          </a:p>
        </p:txBody>
      </p:sp>
      <p:sp>
        <p:nvSpPr>
          <p:cNvPr id="20" name="TextBox 19">
            <a:extLst>
              <a:ext uri="{FF2B5EF4-FFF2-40B4-BE49-F238E27FC236}">
                <a16:creationId xmlns:a16="http://schemas.microsoft.com/office/drawing/2014/main" id="{49AB46FC-0F49-4C45-B5DD-34E032FB79D1}"/>
              </a:ext>
            </a:extLst>
          </p:cNvPr>
          <p:cNvSpPr txBox="1"/>
          <p:nvPr/>
        </p:nvSpPr>
        <p:spPr>
          <a:xfrm>
            <a:off x="7798787" y="4507468"/>
            <a:ext cx="2055130" cy="369332"/>
          </a:xfrm>
          <a:prstGeom prst="rect">
            <a:avLst/>
          </a:prstGeom>
          <a:noFill/>
        </p:spPr>
        <p:txBody>
          <a:bodyPr wrap="square" rtlCol="0">
            <a:spAutoFit/>
          </a:bodyPr>
          <a:lstStyle/>
          <a:p>
            <a:r>
              <a:rPr lang="en-US" b="1" dirty="0"/>
              <a:t>Charcoal</a:t>
            </a:r>
            <a:endParaRPr lang="en-IN" b="1" dirty="0"/>
          </a:p>
        </p:txBody>
      </p:sp>
      <p:grpSp>
        <p:nvGrpSpPr>
          <p:cNvPr id="11" name="Group 10">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1"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2"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3"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5" name="Picture 14">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24" name="Title 1"/>
          <p:cNvSpPr txBox="1">
            <a:spLocks/>
          </p:cNvSpPr>
          <p:nvPr/>
        </p:nvSpPr>
        <p:spPr>
          <a:xfrm>
            <a:off x="1555034" y="800959"/>
            <a:ext cx="8959774" cy="16374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GB" sz="3400" b="1" dirty="0">
                <a:solidFill>
                  <a:srgbClr val="7030A0"/>
                </a:solidFill>
                <a:latin typeface="Times New Roman" pitchFamily="18" charset="0"/>
                <a:cs typeface="Times New Roman" pitchFamily="18" charset="0"/>
              </a:rPr>
              <a:t>Requirement of Wood as Charcoal in Conventional </a:t>
            </a:r>
            <a:r>
              <a:rPr lang="en-GB" sz="3400" b="1" dirty="0" err="1">
                <a:solidFill>
                  <a:srgbClr val="7030A0"/>
                </a:solidFill>
                <a:latin typeface="Times New Roman" pitchFamily="18" charset="0"/>
                <a:cs typeface="Times New Roman" pitchFamily="18" charset="0"/>
              </a:rPr>
              <a:t>Earthing</a:t>
            </a:r>
            <a:br>
              <a:rPr lang="en-US" sz="3400" dirty="0"/>
            </a:br>
            <a:r>
              <a:rPr lang="en-US" sz="3400" dirty="0"/>
              <a:t> </a:t>
            </a:r>
          </a:p>
        </p:txBody>
      </p:sp>
    </p:spTree>
    <p:extLst>
      <p:ext uri="{BB962C8B-B14F-4D97-AF65-F5344CB8AC3E}">
        <p14:creationId xmlns:p14="http://schemas.microsoft.com/office/powerpoint/2010/main" val="388177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548010" y="609600"/>
            <a:ext cx="8537853" cy="758825"/>
          </a:xfrm>
        </p:spPr>
        <p:txBody>
          <a:bodyPr/>
          <a:lstStyle/>
          <a:p>
            <a:r>
              <a:rPr lang="en-GB" sz="4000" b="1" dirty="0">
                <a:solidFill>
                  <a:schemeClr val="tx2"/>
                </a:solidFill>
                <a:latin typeface="Times New Roman" pitchFamily="18" charset="0"/>
                <a:cs typeface="Times New Roman" pitchFamily="18" charset="0"/>
              </a:rPr>
              <a:t>Water Requirement</a:t>
            </a:r>
            <a:endParaRPr lang="en-US" sz="4000" b="1" dirty="0">
              <a:solidFill>
                <a:schemeClr val="tx2"/>
              </a:solidFill>
              <a:latin typeface="Aharoni" pitchFamily="2" charset="-79"/>
              <a:cs typeface="Aharoni" pitchFamily="2" charset="-79"/>
            </a:endParaRPr>
          </a:p>
        </p:txBody>
      </p:sp>
      <p:sp>
        <p:nvSpPr>
          <p:cNvPr id="10" name="TextBox 9">
            <a:extLst>
              <a:ext uri="{FF2B5EF4-FFF2-40B4-BE49-F238E27FC236}">
                <a16:creationId xmlns:a16="http://schemas.microsoft.com/office/drawing/2014/main" id="{AAFCD8A8-FFDC-42AF-ADE6-3454F1B23FD6}"/>
              </a:ext>
            </a:extLst>
          </p:cNvPr>
          <p:cNvSpPr txBox="1"/>
          <p:nvPr/>
        </p:nvSpPr>
        <p:spPr>
          <a:xfrm>
            <a:off x="5638008" y="1479356"/>
            <a:ext cx="3581400" cy="4616648"/>
          </a:xfrm>
          <a:prstGeom prst="rect">
            <a:avLst/>
          </a:prstGeom>
          <a:solidFill>
            <a:schemeClr val="bg1"/>
          </a:solidFill>
          <a:effectLst>
            <a:glow rad="101600">
              <a:schemeClr val="accent4">
                <a:satMod val="175000"/>
                <a:alpha val="40000"/>
              </a:schemeClr>
            </a:glow>
          </a:effectLst>
        </p:spPr>
        <p:txBody>
          <a:bodyPr wrap="square" rtlCol="0">
            <a:spAutoFit/>
          </a:bodyPr>
          <a:lstStyle/>
          <a:p>
            <a:pPr algn="ctr"/>
            <a:r>
              <a:rPr lang="en-US" sz="4200" dirty="0" err="1"/>
              <a:t>Marconite</a:t>
            </a:r>
            <a:r>
              <a:rPr lang="en-US" sz="4200" dirty="0"/>
              <a:t> </a:t>
            </a:r>
            <a:r>
              <a:rPr lang="en-US" sz="4200" dirty="0" err="1"/>
              <a:t>Earthing</a:t>
            </a:r>
            <a:r>
              <a:rPr lang="en-US" sz="4200" dirty="0"/>
              <a:t> doesn’t Require Water  </a:t>
            </a:r>
          </a:p>
          <a:p>
            <a:pPr algn="ctr"/>
            <a:r>
              <a:rPr lang="en-US" sz="4200" dirty="0"/>
              <a:t>For Life Time</a:t>
            </a:r>
            <a:endParaRPr lang="en-IN" sz="4200" dirty="0"/>
          </a:p>
        </p:txBody>
      </p:sp>
      <p:grpSp>
        <p:nvGrpSpPr>
          <p:cNvPr id="8" name="Group 7">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5" name="Picture 14">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pic>
        <p:nvPicPr>
          <p:cNvPr id="19" name="Picture 4" descr="ᐈ Water droplets stock photos, Royalty Free water drop pictures | download  on Depositpho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005" y="3373921"/>
            <a:ext cx="1477120" cy="26747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ᐈ Water droplets stock photos, Royalty Free water drop pictures | download  on Depositpho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1807" y="1524032"/>
            <a:ext cx="1371600" cy="24836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607" y="1479352"/>
            <a:ext cx="4267200" cy="4616648"/>
          </a:xfrm>
          <a:prstGeom prst="rect">
            <a:avLst/>
          </a:prstGeom>
        </p:spPr>
      </p:pic>
    </p:spTree>
    <p:extLst>
      <p:ext uri="{BB962C8B-B14F-4D97-AF65-F5344CB8AC3E}">
        <p14:creationId xmlns:p14="http://schemas.microsoft.com/office/powerpoint/2010/main" val="36344741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231" y="1196975"/>
            <a:ext cx="10057091" cy="947738"/>
          </a:xfrm>
          <a:prstGeom prst="rect">
            <a:avLst/>
          </a:prstGeom>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defRPr/>
            </a:pPr>
            <a:endParaRPr lang="en-US" sz="2400" u="sng" dirty="0"/>
          </a:p>
        </p:txBody>
      </p:sp>
      <p:sp>
        <p:nvSpPr>
          <p:cNvPr id="2" name="Title 1"/>
          <p:cNvSpPr>
            <a:spLocks noGrp="1"/>
          </p:cNvSpPr>
          <p:nvPr>
            <p:ph type="title"/>
          </p:nvPr>
        </p:nvSpPr>
        <p:spPr>
          <a:xfrm>
            <a:off x="647096" y="762000"/>
            <a:ext cx="10971372" cy="1143000"/>
          </a:xfrm>
        </p:spPr>
        <p:txBody>
          <a:bodyPr/>
          <a:lstStyle/>
          <a:p>
            <a:r>
              <a:rPr lang="en-GB" sz="4000" b="1" dirty="0" err="1">
                <a:solidFill>
                  <a:srgbClr val="7030A0"/>
                </a:solidFill>
                <a:latin typeface="Times New Roman" pitchFamily="18" charset="0"/>
                <a:cs typeface="Times New Roman" pitchFamily="18" charset="0"/>
              </a:rPr>
              <a:t>Marconite</a:t>
            </a:r>
            <a:r>
              <a:rPr lang="en-GB" sz="4000" b="1" dirty="0">
                <a:solidFill>
                  <a:srgbClr val="7030A0"/>
                </a:solidFill>
                <a:latin typeface="Times New Roman" pitchFamily="18" charset="0"/>
                <a:cs typeface="Times New Roman" pitchFamily="18" charset="0"/>
              </a:rPr>
              <a:t> a Green </a:t>
            </a:r>
            <a:r>
              <a:rPr lang="en-GB" sz="4000" b="1" dirty="0" err="1">
                <a:solidFill>
                  <a:srgbClr val="7030A0"/>
                </a:solidFill>
                <a:latin typeface="Times New Roman" pitchFamily="18" charset="0"/>
                <a:cs typeface="Times New Roman" pitchFamily="18" charset="0"/>
              </a:rPr>
              <a:t>Earthing</a:t>
            </a:r>
            <a:r>
              <a:rPr lang="en-GB" sz="4000" b="1" dirty="0">
                <a:solidFill>
                  <a:srgbClr val="7030A0"/>
                </a:solidFill>
                <a:latin typeface="Times New Roman" pitchFamily="18" charset="0"/>
                <a:cs typeface="Times New Roman" pitchFamily="18" charset="0"/>
              </a:rPr>
              <a:t> :</a:t>
            </a:r>
            <a:endParaRPr lang="en-US" sz="4000" b="1" dirty="0">
              <a:solidFill>
                <a:srgbClr val="7030A0"/>
              </a:solidFill>
            </a:endParaRPr>
          </a:p>
        </p:txBody>
      </p:sp>
      <p:sp>
        <p:nvSpPr>
          <p:cNvPr id="51206"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F23484F-BE9C-4203-9F73-F584DC1BBA40}" type="slidenum">
              <a:rPr lang="en-US" altLang="en-US">
                <a:solidFill>
                  <a:srgbClr val="FFFFFF"/>
                </a:solidFill>
              </a:rPr>
              <a:pPr/>
              <a:t>18</a:t>
            </a:fld>
            <a:endParaRPr lang="en-US" altLang="en-US">
              <a:solidFill>
                <a:srgbClr val="FFFFFF"/>
              </a:solidFill>
            </a:endParaRPr>
          </a:p>
        </p:txBody>
      </p:sp>
      <p:sp>
        <p:nvSpPr>
          <p:cNvPr id="9" name="Text Box 220"/>
          <p:cNvSpPr txBox="1">
            <a:spLocks noChangeArrowheads="1"/>
          </p:cNvSpPr>
          <p:nvPr/>
        </p:nvSpPr>
        <p:spPr bwMode="auto">
          <a:xfrm>
            <a:off x="467241" y="2161416"/>
            <a:ext cx="11520000" cy="2639184"/>
          </a:xfrm>
          <a:prstGeom prst="rect">
            <a:avLst/>
          </a:prstGeom>
          <a:noFill/>
          <a:ln w="9525">
            <a:noFill/>
            <a:miter lim="800000"/>
            <a:headEnd/>
            <a:tailEnd/>
          </a:ln>
          <a:effectLst>
            <a:glow rad="139700">
              <a:schemeClr val="accent4">
                <a:satMod val="175000"/>
                <a:alpha val="40000"/>
              </a:schemeClr>
            </a:glow>
          </a:effectLst>
          <a:scene3d>
            <a:camera prst="orthographicFront"/>
            <a:lightRig rig="threePt" dir="t"/>
          </a:scene3d>
          <a:sp3d>
            <a:bevelT/>
          </a:sp3d>
        </p:spPr>
        <p:txBody>
          <a:bodyPr>
            <a:spAutoFit/>
          </a:bodyPr>
          <a:lstStyle/>
          <a:p>
            <a:pPr marL="108000" indent="-72000" algn="just">
              <a:spcAft>
                <a:spcPts val="1500"/>
              </a:spcAft>
              <a:buFont typeface="Wingdings" pitchFamily="2" charset="2"/>
              <a:buChar char="Ø"/>
              <a:defRPr/>
            </a:pPr>
            <a:r>
              <a:rPr lang="en-US" sz="3200" dirty="0">
                <a:latin typeface="Calibri" pitchFamily="34" charset="0"/>
              </a:rPr>
              <a:t>No requirement of </a:t>
            </a:r>
            <a:r>
              <a:rPr lang="en-US" sz="3200" b="1" dirty="0">
                <a:solidFill>
                  <a:srgbClr val="00B050"/>
                </a:solidFill>
                <a:latin typeface="Calibri" pitchFamily="34" charset="0"/>
              </a:rPr>
              <a:t>Water</a:t>
            </a:r>
            <a:endParaRPr lang="en-GB" sz="3200" b="1" u="sng" dirty="0">
              <a:solidFill>
                <a:srgbClr val="00B050"/>
              </a:solidFill>
              <a:latin typeface="Calibri" pitchFamily="34" charset="0"/>
            </a:endParaRPr>
          </a:p>
          <a:p>
            <a:pPr marL="108000" indent="-72000" algn="just">
              <a:spcAft>
                <a:spcPts val="1500"/>
              </a:spcAft>
              <a:buFont typeface="Wingdings" pitchFamily="2" charset="2"/>
              <a:buChar char="Ø"/>
              <a:defRPr/>
            </a:pPr>
            <a:r>
              <a:rPr lang="en-US" sz="3200" dirty="0">
                <a:latin typeface="Calibri" pitchFamily="34" charset="0"/>
              </a:rPr>
              <a:t> Charcoal earthing harms </a:t>
            </a:r>
            <a:r>
              <a:rPr lang="en-US" sz="3200" b="1" dirty="0">
                <a:solidFill>
                  <a:srgbClr val="00B050"/>
                </a:solidFill>
                <a:latin typeface="Calibri" pitchFamily="34" charset="0"/>
              </a:rPr>
              <a:t>Trees</a:t>
            </a:r>
            <a:r>
              <a:rPr lang="en-US" sz="3200" dirty="0">
                <a:latin typeface="Calibri" pitchFamily="34" charset="0"/>
              </a:rPr>
              <a:t> </a:t>
            </a:r>
            <a:endParaRPr lang="en-GB" sz="3200" dirty="0">
              <a:latin typeface="Calibri" pitchFamily="34" charset="0"/>
            </a:endParaRPr>
          </a:p>
          <a:p>
            <a:pPr marL="108000" indent="-72000" algn="just">
              <a:spcAft>
                <a:spcPts val="1500"/>
              </a:spcAft>
              <a:buFont typeface="Wingdings" pitchFamily="2" charset="2"/>
              <a:buChar char="Ø"/>
              <a:defRPr/>
            </a:pPr>
            <a:r>
              <a:rPr lang="en-US" sz="3200" dirty="0">
                <a:latin typeface="Calibri" pitchFamily="34" charset="0"/>
              </a:rPr>
              <a:t> No Leaching therefore no Soil </a:t>
            </a:r>
            <a:r>
              <a:rPr lang="en-US" sz="3200" b="1" dirty="0">
                <a:solidFill>
                  <a:srgbClr val="00B050"/>
                </a:solidFill>
                <a:latin typeface="Calibri" pitchFamily="34" charset="0"/>
              </a:rPr>
              <a:t>Pollution</a:t>
            </a:r>
            <a:endParaRPr lang="en-GB" sz="3200" b="1" u="sng" dirty="0">
              <a:solidFill>
                <a:srgbClr val="00B050"/>
              </a:solidFill>
              <a:latin typeface="Calibri" pitchFamily="34" charset="0"/>
            </a:endParaRPr>
          </a:p>
          <a:p>
            <a:pPr marL="108000" indent="-72000" algn="just">
              <a:spcAft>
                <a:spcPts val="1500"/>
              </a:spcAft>
              <a:buFont typeface="Wingdings" pitchFamily="2" charset="2"/>
              <a:buChar char="Ø"/>
              <a:defRPr/>
            </a:pPr>
            <a:r>
              <a:rPr lang="en-GB" sz="3200" dirty="0">
                <a:latin typeface="Calibri" pitchFamily="34" charset="0"/>
              </a:rPr>
              <a:t> Chemically </a:t>
            </a:r>
            <a:r>
              <a:rPr lang="en-GB" sz="3200" b="1" dirty="0">
                <a:solidFill>
                  <a:srgbClr val="00B050"/>
                </a:solidFill>
                <a:latin typeface="Calibri" pitchFamily="34" charset="0"/>
              </a:rPr>
              <a:t>Inert</a:t>
            </a:r>
            <a:endParaRPr lang="en-GB" sz="3200" b="1" u="sng" dirty="0">
              <a:solidFill>
                <a:srgbClr val="00B050"/>
              </a:solidFill>
              <a:latin typeface="Calibri" pitchFamily="34" charset="0"/>
            </a:endParaRPr>
          </a:p>
        </p:txBody>
      </p:sp>
      <p:grpSp>
        <p:nvGrpSpPr>
          <p:cNvPr id="10" name="Group 9">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5"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2"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3"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4" name="Picture 13">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981072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ape 242"/>
          <p:cNvPicPr preferRelativeResize="0">
            <a:picLocks/>
          </p:cNvPicPr>
          <p:nvPr/>
        </p:nvPicPr>
        <p:blipFill rotWithShape="1">
          <a:blip r:embed="rId2">
            <a:alphaModFix/>
            <a:lum bright="70000" contrast="-70000"/>
            <a:extLst>
              <a:ext uri="{BEBA8EAE-BF5A-486C-A8C5-ECC9F3942E4B}">
                <a14:imgProps xmlns:a14="http://schemas.microsoft.com/office/drawing/2010/main">
                  <a14:imgLayer r:embed="rId3">
                    <a14:imgEffect>
                      <a14:saturation sat="33000"/>
                    </a14:imgEffect>
                  </a14:imgLayer>
                </a14:imgProps>
              </a:ext>
            </a:extLst>
          </a:blip>
          <a:srcRect t="32512" b="32512"/>
          <a:stretch/>
        </p:blipFill>
        <p:spPr>
          <a:xfrm>
            <a:off x="0" y="3276600"/>
            <a:ext cx="12191999" cy="3581400"/>
          </a:xfrm>
          <a:prstGeom prst="rect">
            <a:avLst/>
          </a:prstGeom>
          <a:solidFill>
            <a:schemeClr val="tx1">
              <a:lumMod val="65000"/>
              <a:lumOff val="35000"/>
            </a:schemeClr>
          </a:solidFill>
          <a:ln>
            <a:noFill/>
          </a:ln>
        </p:spPr>
      </p:pic>
      <p:sp>
        <p:nvSpPr>
          <p:cNvPr id="12291" name="Rectangle 3"/>
          <p:cNvSpPr>
            <a:spLocks noGrp="1" noChangeArrowheads="1"/>
          </p:cNvSpPr>
          <p:nvPr>
            <p:ph type="body" sz="half" idx="1"/>
          </p:nvPr>
        </p:nvSpPr>
        <p:spPr>
          <a:xfrm>
            <a:off x="1460722" y="2133600"/>
            <a:ext cx="9280375" cy="3176880"/>
          </a:xfrm>
        </p:spPr>
        <p:txBody>
          <a:bodyPr>
            <a:noAutofit/>
          </a:bodyPr>
          <a:lstStyle/>
          <a:p>
            <a:pPr eaLnBrk="1" hangingPunct="1">
              <a:lnSpc>
                <a:spcPct val="150000"/>
              </a:lnSpc>
              <a:buClrTx/>
            </a:pPr>
            <a:r>
              <a:rPr lang="en-US" altLang="en-US" b="1" dirty="0">
                <a:latin typeface="+mj-lt"/>
                <a:ea typeface="Verdana" panose="020B0604030504040204" pitchFamily="34" charset="0"/>
                <a:cs typeface="Verdana" panose="020B0604030504040204" pitchFamily="34" charset="0"/>
              </a:rPr>
              <a:t>Soil resistivity</a:t>
            </a:r>
          </a:p>
          <a:p>
            <a:pPr eaLnBrk="1" hangingPunct="1">
              <a:lnSpc>
                <a:spcPct val="150000"/>
              </a:lnSpc>
              <a:buClrTx/>
            </a:pPr>
            <a:r>
              <a:rPr lang="en-US" altLang="en-US" b="1" dirty="0">
                <a:latin typeface="+mj-lt"/>
                <a:ea typeface="Verdana" panose="020B0604030504040204" pitchFamily="34" charset="0"/>
                <a:cs typeface="Verdana" panose="020B0604030504040204" pitchFamily="34" charset="0"/>
              </a:rPr>
              <a:t>Required Resistance Values</a:t>
            </a:r>
          </a:p>
          <a:p>
            <a:pPr eaLnBrk="1" hangingPunct="1">
              <a:lnSpc>
                <a:spcPct val="150000"/>
              </a:lnSpc>
              <a:buClrTx/>
            </a:pPr>
            <a:r>
              <a:rPr lang="en-US" altLang="en-US" b="1" dirty="0">
                <a:latin typeface="+mj-lt"/>
                <a:ea typeface="Verdana" panose="020B0604030504040204" pitchFamily="34" charset="0"/>
                <a:cs typeface="Verdana" panose="020B0604030504040204" pitchFamily="34" charset="0"/>
              </a:rPr>
              <a:t>Earth Enhancing Material</a:t>
            </a:r>
          </a:p>
        </p:txBody>
      </p:sp>
      <p:sp>
        <p:nvSpPr>
          <p:cNvPr id="12293"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6FED9CE-80D6-492E-9695-81FD59838F13}" type="slidenum">
              <a:rPr lang="en-US" altLang="en-US">
                <a:solidFill>
                  <a:srgbClr val="FFFFFF"/>
                </a:solidFill>
              </a:rPr>
              <a:pPr/>
              <a:t>19</a:t>
            </a:fld>
            <a:endParaRPr lang="en-US" altLang="en-US">
              <a:solidFill>
                <a:srgbClr val="FFFFFF"/>
              </a:solidFill>
            </a:endParaRPr>
          </a:p>
        </p:txBody>
      </p:sp>
      <p:sp>
        <p:nvSpPr>
          <p:cNvPr id="7" name="Title 1"/>
          <p:cNvSpPr txBox="1">
            <a:spLocks/>
          </p:cNvSpPr>
          <p:nvPr/>
        </p:nvSpPr>
        <p:spPr>
          <a:xfrm>
            <a:off x="918278" y="1167233"/>
            <a:ext cx="7775852"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r>
              <a:rPr lang="en-US" sz="3600" b="1" dirty="0"/>
              <a:t>Design of Earthing System</a:t>
            </a:r>
            <a:endParaRPr lang="en-US" sz="3600" b="1" dirty="0">
              <a:latin typeface="Aharoni" pitchFamily="2" charset="-79"/>
              <a:cs typeface="Aharoni" pitchFamily="2" charset="-79"/>
            </a:endParaRPr>
          </a:p>
        </p:txBody>
      </p:sp>
      <p:grpSp>
        <p:nvGrpSpPr>
          <p:cNvPr id="8" name="Group 7">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9"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3"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0"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1"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2" name="Picture 11">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252666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17" name="Shape 305">
            <a:extLst>
              <a:ext uri="{FF2B5EF4-FFF2-40B4-BE49-F238E27FC236}">
                <a16:creationId xmlns:a16="http://schemas.microsoft.com/office/drawing/2014/main" id="{C41F059A-DEF5-4C34-9A15-E9A40F21694D}"/>
              </a:ext>
            </a:extLst>
          </p:cNvPr>
          <p:cNvSpPr txBox="1"/>
          <p:nvPr/>
        </p:nvSpPr>
        <p:spPr>
          <a:xfrm>
            <a:off x="3365391" y="496972"/>
            <a:ext cx="5459631" cy="523152"/>
          </a:xfrm>
          <a:prstGeom prst="rect">
            <a:avLst/>
          </a:prstGeom>
          <a:noFill/>
          <a:ln>
            <a:noFill/>
          </a:ln>
        </p:spPr>
        <p:txBody>
          <a:bodyPr spcFirstLastPara="1" wrap="square" lIns="91413" tIns="45694" rIns="91413" bIns="45694" anchor="t" anchorCtr="0">
            <a:noAutofit/>
          </a:bodyPr>
          <a:lstStyle/>
          <a:p>
            <a:pPr algn="ctr" eaLnBrk="1" fontAlgn="auto" hangingPunct="1">
              <a:spcBef>
                <a:spcPts val="0"/>
              </a:spcBef>
              <a:spcAft>
                <a:spcPts val="0"/>
              </a:spcAft>
              <a:buClr>
                <a:srgbClr val="000000"/>
              </a:buClr>
            </a:pPr>
            <a:r>
              <a:rPr lang="en-US" sz="2400" b="1" kern="0" dirty="0">
                <a:solidFill>
                  <a:schemeClr val="accent1"/>
                </a:solidFill>
                <a:latin typeface="Lato Black"/>
                <a:ea typeface="Lato Black"/>
                <a:cs typeface="Lato Black"/>
                <a:sym typeface="Lato Black"/>
              </a:rPr>
              <a:t>TOPICS FOR DISCUSSION</a:t>
            </a:r>
            <a:endParaRPr sz="2400" b="1" kern="0" dirty="0">
              <a:solidFill>
                <a:schemeClr val="accent1"/>
              </a:solidFill>
              <a:latin typeface="Lato Black"/>
              <a:ea typeface="Lato Black"/>
              <a:cs typeface="Lato Black"/>
              <a:sym typeface="Lato Black"/>
            </a:endParaRPr>
          </a:p>
        </p:txBody>
      </p:sp>
      <p:grpSp>
        <p:nvGrpSpPr>
          <p:cNvPr id="3" name="Group 2">
            <a:extLst>
              <a:ext uri="{FF2B5EF4-FFF2-40B4-BE49-F238E27FC236}">
                <a16:creationId xmlns:a16="http://schemas.microsoft.com/office/drawing/2014/main" id="{AD2C95E1-E5BE-42DE-BA7C-1997ADCA885E}"/>
              </a:ext>
            </a:extLst>
          </p:cNvPr>
          <p:cNvGrpSpPr/>
          <p:nvPr/>
        </p:nvGrpSpPr>
        <p:grpSpPr>
          <a:xfrm>
            <a:off x="812103" y="2065776"/>
            <a:ext cx="10617104" cy="3554501"/>
            <a:chOff x="812209" y="2065594"/>
            <a:chExt cx="10618486" cy="3554964"/>
          </a:xfrm>
        </p:grpSpPr>
        <p:sp>
          <p:nvSpPr>
            <p:cNvPr id="15" name="Shape 303">
              <a:extLst>
                <a:ext uri="{FF2B5EF4-FFF2-40B4-BE49-F238E27FC236}">
                  <a16:creationId xmlns:a16="http://schemas.microsoft.com/office/drawing/2014/main" id="{9DFE9374-98DB-492A-AF6B-99A4E429E9F1}"/>
                </a:ext>
              </a:extLst>
            </p:cNvPr>
            <p:cNvSpPr/>
            <p:nvPr/>
          </p:nvSpPr>
          <p:spPr>
            <a:xfrm>
              <a:off x="891846" y="2095345"/>
              <a:ext cx="559555" cy="557643"/>
            </a:xfrm>
            <a:prstGeom prst="ellipse">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sz="2400" kern="0">
                <a:solidFill>
                  <a:srgbClr val="FFFFFF"/>
                </a:solidFill>
                <a:latin typeface="Open Sans"/>
                <a:ea typeface="Open Sans"/>
                <a:cs typeface="Open Sans"/>
                <a:sym typeface="Open Sans"/>
              </a:endParaRPr>
            </a:p>
          </p:txBody>
        </p:sp>
        <p:sp>
          <p:nvSpPr>
            <p:cNvPr id="16" name="Shape 304">
              <a:extLst>
                <a:ext uri="{FF2B5EF4-FFF2-40B4-BE49-F238E27FC236}">
                  <a16:creationId xmlns:a16="http://schemas.microsoft.com/office/drawing/2014/main" id="{016A76C4-6008-471A-9AB7-FBF5E952BA2E}"/>
                </a:ext>
              </a:extLst>
            </p:cNvPr>
            <p:cNvSpPr txBox="1"/>
            <p:nvPr/>
          </p:nvSpPr>
          <p:spPr>
            <a:xfrm>
              <a:off x="812209" y="2188353"/>
              <a:ext cx="718829" cy="369332"/>
            </a:xfrm>
            <a:prstGeom prst="rect">
              <a:avLst/>
            </a:prstGeom>
            <a:noFill/>
            <a:ln>
              <a:noFill/>
            </a:ln>
          </p:spPr>
          <p:txBody>
            <a:bodyPr spcFirstLastPara="1" wrap="square" lIns="91413" tIns="45694" rIns="91413" bIns="45694" anchor="t" anchorCtr="0">
              <a:noAutofit/>
            </a:bodyPr>
            <a:lstStyle/>
            <a:p>
              <a:pPr algn="ctr" eaLnBrk="1" fontAlgn="auto" hangingPunct="1">
                <a:spcBef>
                  <a:spcPts val="0"/>
                </a:spcBef>
                <a:spcAft>
                  <a:spcPts val="0"/>
                </a:spcAft>
                <a:buClr>
                  <a:srgbClr val="000000"/>
                </a:buClr>
              </a:pPr>
              <a:r>
                <a:rPr lang="en-US" sz="2400" b="1" kern="0" dirty="0">
                  <a:solidFill>
                    <a:srgbClr val="FFFFFF"/>
                  </a:solidFill>
                  <a:latin typeface="Lato Black"/>
                  <a:ea typeface="Lato Black"/>
                  <a:cs typeface="Lato Black"/>
                  <a:sym typeface="Lato Black"/>
                </a:rPr>
                <a:t>1</a:t>
              </a:r>
              <a:endParaRPr sz="2400" b="1" kern="0" dirty="0">
                <a:solidFill>
                  <a:srgbClr val="FFFFFF"/>
                </a:solidFill>
                <a:latin typeface="Lato Black"/>
                <a:ea typeface="Lato Black"/>
                <a:cs typeface="Lato Black"/>
                <a:sym typeface="Lato Black"/>
              </a:endParaRPr>
            </a:p>
          </p:txBody>
        </p:sp>
        <p:sp>
          <p:nvSpPr>
            <p:cNvPr id="18" name="Shape 307">
              <a:extLst>
                <a:ext uri="{FF2B5EF4-FFF2-40B4-BE49-F238E27FC236}">
                  <a16:creationId xmlns:a16="http://schemas.microsoft.com/office/drawing/2014/main" id="{4476B7A3-E2C9-460C-9D7C-C886A432AD30}"/>
                </a:ext>
              </a:extLst>
            </p:cNvPr>
            <p:cNvSpPr txBox="1"/>
            <p:nvPr/>
          </p:nvSpPr>
          <p:spPr>
            <a:xfrm>
              <a:off x="1526759" y="2125096"/>
              <a:ext cx="4274434" cy="600164"/>
            </a:xfrm>
            <a:prstGeom prst="rect">
              <a:avLst/>
            </a:prstGeom>
            <a:noFill/>
            <a:ln>
              <a:noFill/>
            </a:ln>
          </p:spPr>
          <p:txBody>
            <a:bodyPr spcFirstLastPara="1" wrap="square" lIns="91413" tIns="45694" rIns="91413" bIns="45694" anchor="t" anchorCtr="0">
              <a:noAutofit/>
            </a:bodyPr>
            <a:lstStyle/>
            <a:p>
              <a:pPr eaLnBrk="1" fontAlgn="auto" hangingPunct="1">
                <a:spcBef>
                  <a:spcPts val="0"/>
                </a:spcBef>
                <a:spcAft>
                  <a:spcPts val="0"/>
                </a:spcAft>
                <a:defRPr/>
              </a:pPr>
              <a:r>
                <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Objective of </a:t>
              </a:r>
              <a:r>
                <a:rPr lang="en-US" b="1" kern="0" dirty="0" err="1">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Earthing</a:t>
              </a:r>
              <a:endPar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1" name="Shape 308">
              <a:extLst>
                <a:ext uri="{FF2B5EF4-FFF2-40B4-BE49-F238E27FC236}">
                  <a16:creationId xmlns:a16="http://schemas.microsoft.com/office/drawing/2014/main" id="{555F4516-DB30-4F26-965A-A27D3B91DE50}"/>
                </a:ext>
              </a:extLst>
            </p:cNvPr>
            <p:cNvSpPr txBox="1"/>
            <p:nvPr/>
          </p:nvSpPr>
          <p:spPr>
            <a:xfrm>
              <a:off x="1586390" y="5020394"/>
              <a:ext cx="4060296" cy="600164"/>
            </a:xfrm>
            <a:prstGeom prst="rect">
              <a:avLst/>
            </a:prstGeom>
            <a:noFill/>
            <a:ln>
              <a:noFill/>
            </a:ln>
          </p:spPr>
          <p:txBody>
            <a:bodyPr spcFirstLastPara="1" wrap="square" lIns="91413" tIns="45694" rIns="91413" bIns="45694" anchor="t" anchorCtr="0">
              <a:noAutofit/>
            </a:bodyPr>
            <a:lstStyle/>
            <a:p>
              <a:pPr eaLnBrk="1" fontAlgn="auto" hangingPunct="1">
                <a:spcBef>
                  <a:spcPts val="0"/>
                </a:spcBef>
                <a:spcAft>
                  <a:spcPts val="0"/>
                </a:spcAft>
                <a:defRPr/>
              </a:pPr>
              <a:r>
                <a:rPr lang="en-US" b="1" kern="0" dirty="0" err="1">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Earthing</a:t>
              </a:r>
              <a:r>
                <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 Design Inputs</a:t>
              </a:r>
            </a:p>
          </p:txBody>
        </p:sp>
        <p:sp>
          <p:nvSpPr>
            <p:cNvPr id="22" name="Shape 309">
              <a:extLst>
                <a:ext uri="{FF2B5EF4-FFF2-40B4-BE49-F238E27FC236}">
                  <a16:creationId xmlns:a16="http://schemas.microsoft.com/office/drawing/2014/main" id="{4A228E03-35CB-4B6C-B6FA-A010DAEF44E9}"/>
                </a:ext>
              </a:extLst>
            </p:cNvPr>
            <p:cNvSpPr txBox="1"/>
            <p:nvPr/>
          </p:nvSpPr>
          <p:spPr>
            <a:xfrm>
              <a:off x="1531038" y="2991676"/>
              <a:ext cx="4060296" cy="600164"/>
            </a:xfrm>
            <a:prstGeom prst="rect">
              <a:avLst/>
            </a:prstGeom>
            <a:noFill/>
            <a:ln>
              <a:noFill/>
            </a:ln>
          </p:spPr>
          <p:txBody>
            <a:bodyPr spcFirstLastPara="1" wrap="square" lIns="91413" tIns="45694" rIns="91413" bIns="45694" anchor="t" anchorCtr="0">
              <a:noAutofit/>
            </a:bodyPr>
            <a:lstStyle/>
            <a:p>
              <a:pPr eaLnBrk="1" fontAlgn="auto" hangingPunct="1">
                <a:spcBef>
                  <a:spcPts val="0"/>
                </a:spcBef>
                <a:spcAft>
                  <a:spcPts val="0"/>
                </a:spcAft>
                <a:defRPr/>
              </a:pPr>
              <a:r>
                <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Earth Enhancement Material</a:t>
              </a:r>
            </a:p>
          </p:txBody>
        </p:sp>
        <p:sp>
          <p:nvSpPr>
            <p:cNvPr id="24" name="Shape 311">
              <a:extLst>
                <a:ext uri="{FF2B5EF4-FFF2-40B4-BE49-F238E27FC236}">
                  <a16:creationId xmlns:a16="http://schemas.microsoft.com/office/drawing/2014/main" id="{3A7582AE-3E80-429C-9462-B3B52496F4EB}"/>
                </a:ext>
              </a:extLst>
            </p:cNvPr>
            <p:cNvSpPr/>
            <p:nvPr/>
          </p:nvSpPr>
          <p:spPr>
            <a:xfrm>
              <a:off x="891846" y="3073049"/>
              <a:ext cx="559555" cy="557643"/>
            </a:xfrm>
            <a:prstGeom prst="ellipse">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sz="2400" kern="0">
                <a:solidFill>
                  <a:srgbClr val="FFFFFF"/>
                </a:solidFill>
                <a:latin typeface="Open Sans"/>
                <a:ea typeface="Open Sans"/>
                <a:cs typeface="Open Sans"/>
                <a:sym typeface="Open Sans"/>
              </a:endParaRPr>
            </a:p>
          </p:txBody>
        </p:sp>
        <p:sp>
          <p:nvSpPr>
            <p:cNvPr id="25" name="Shape 312">
              <a:extLst>
                <a:ext uri="{FF2B5EF4-FFF2-40B4-BE49-F238E27FC236}">
                  <a16:creationId xmlns:a16="http://schemas.microsoft.com/office/drawing/2014/main" id="{8E3407CB-B037-457F-B1B8-37C0CF8DB8A6}"/>
                </a:ext>
              </a:extLst>
            </p:cNvPr>
            <p:cNvSpPr txBox="1"/>
            <p:nvPr/>
          </p:nvSpPr>
          <p:spPr>
            <a:xfrm>
              <a:off x="812209" y="3150015"/>
              <a:ext cx="718829" cy="369332"/>
            </a:xfrm>
            <a:prstGeom prst="rect">
              <a:avLst/>
            </a:prstGeom>
            <a:noFill/>
            <a:ln>
              <a:noFill/>
            </a:ln>
          </p:spPr>
          <p:txBody>
            <a:bodyPr spcFirstLastPara="1" wrap="square" lIns="91413" tIns="45694" rIns="91413" bIns="45694" anchor="t" anchorCtr="0">
              <a:noAutofit/>
            </a:bodyPr>
            <a:lstStyle/>
            <a:p>
              <a:pPr algn="ctr" eaLnBrk="1" fontAlgn="auto" hangingPunct="1">
                <a:spcBef>
                  <a:spcPts val="0"/>
                </a:spcBef>
                <a:spcAft>
                  <a:spcPts val="0"/>
                </a:spcAft>
                <a:buClr>
                  <a:srgbClr val="000000"/>
                </a:buClr>
              </a:pPr>
              <a:r>
                <a:rPr lang="en-US" sz="2400" b="1" kern="0" dirty="0">
                  <a:solidFill>
                    <a:srgbClr val="FFFFFF"/>
                  </a:solidFill>
                  <a:latin typeface="Lato Black"/>
                  <a:ea typeface="Lato Black"/>
                  <a:cs typeface="Lato Black"/>
                  <a:sym typeface="Lato Black"/>
                </a:rPr>
                <a:t>2</a:t>
              </a:r>
              <a:endParaRPr sz="2400" b="1" kern="0" dirty="0">
                <a:solidFill>
                  <a:srgbClr val="FFFFFF"/>
                </a:solidFill>
                <a:latin typeface="Lato Black"/>
                <a:ea typeface="Lato Black"/>
                <a:cs typeface="Lato Black"/>
                <a:sym typeface="Lato Black"/>
              </a:endParaRPr>
            </a:p>
          </p:txBody>
        </p:sp>
        <p:sp>
          <p:nvSpPr>
            <p:cNvPr id="26" name="Shape 313">
              <a:extLst>
                <a:ext uri="{FF2B5EF4-FFF2-40B4-BE49-F238E27FC236}">
                  <a16:creationId xmlns:a16="http://schemas.microsoft.com/office/drawing/2014/main" id="{D32D1E3E-4D4B-4C19-9555-D1F8DA2086BB}"/>
                </a:ext>
              </a:extLst>
            </p:cNvPr>
            <p:cNvSpPr/>
            <p:nvPr/>
          </p:nvSpPr>
          <p:spPr>
            <a:xfrm>
              <a:off x="891846" y="4036105"/>
              <a:ext cx="559555" cy="557643"/>
            </a:xfrm>
            <a:prstGeom prst="ellipse">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sz="2400" kern="0">
                <a:solidFill>
                  <a:srgbClr val="FFFFFF"/>
                </a:solidFill>
                <a:latin typeface="Open Sans"/>
                <a:ea typeface="Open Sans"/>
                <a:cs typeface="Open Sans"/>
                <a:sym typeface="Open Sans"/>
              </a:endParaRPr>
            </a:p>
          </p:txBody>
        </p:sp>
        <p:sp>
          <p:nvSpPr>
            <p:cNvPr id="27" name="Shape 314">
              <a:extLst>
                <a:ext uri="{FF2B5EF4-FFF2-40B4-BE49-F238E27FC236}">
                  <a16:creationId xmlns:a16="http://schemas.microsoft.com/office/drawing/2014/main" id="{54A2A15F-D580-49BD-9BC7-9C607ECADBF0}"/>
                </a:ext>
              </a:extLst>
            </p:cNvPr>
            <p:cNvSpPr txBox="1"/>
            <p:nvPr/>
          </p:nvSpPr>
          <p:spPr>
            <a:xfrm>
              <a:off x="812209" y="4113071"/>
              <a:ext cx="718829" cy="369332"/>
            </a:xfrm>
            <a:prstGeom prst="rect">
              <a:avLst/>
            </a:prstGeom>
            <a:noFill/>
            <a:ln>
              <a:noFill/>
            </a:ln>
          </p:spPr>
          <p:txBody>
            <a:bodyPr spcFirstLastPara="1" wrap="square" lIns="91413" tIns="45694" rIns="91413" bIns="45694" anchor="t" anchorCtr="0">
              <a:noAutofit/>
            </a:bodyPr>
            <a:lstStyle/>
            <a:p>
              <a:pPr algn="ctr" eaLnBrk="1" fontAlgn="auto" hangingPunct="1">
                <a:spcBef>
                  <a:spcPts val="0"/>
                </a:spcBef>
                <a:spcAft>
                  <a:spcPts val="0"/>
                </a:spcAft>
                <a:buClr>
                  <a:srgbClr val="000000"/>
                </a:buClr>
              </a:pPr>
              <a:r>
                <a:rPr lang="en-US" sz="2400" b="1" kern="0" dirty="0">
                  <a:solidFill>
                    <a:srgbClr val="FFFFFF"/>
                  </a:solidFill>
                  <a:latin typeface="Lato Black"/>
                  <a:ea typeface="Lato Black"/>
                  <a:cs typeface="Lato Black"/>
                  <a:sym typeface="Lato Black"/>
                </a:rPr>
                <a:t>3</a:t>
              </a:r>
              <a:endParaRPr sz="2400" b="1" kern="0" dirty="0">
                <a:solidFill>
                  <a:srgbClr val="FFFFFF"/>
                </a:solidFill>
                <a:latin typeface="Lato Black"/>
                <a:ea typeface="Lato Black"/>
                <a:cs typeface="Lato Black"/>
                <a:sym typeface="Lato Black"/>
              </a:endParaRPr>
            </a:p>
          </p:txBody>
        </p:sp>
        <p:sp>
          <p:nvSpPr>
            <p:cNvPr id="28" name="Shape 315">
              <a:extLst>
                <a:ext uri="{FF2B5EF4-FFF2-40B4-BE49-F238E27FC236}">
                  <a16:creationId xmlns:a16="http://schemas.microsoft.com/office/drawing/2014/main" id="{FDFC6FCA-6537-4FDA-9207-17E4863C2B37}"/>
                </a:ext>
              </a:extLst>
            </p:cNvPr>
            <p:cNvSpPr/>
            <p:nvPr/>
          </p:nvSpPr>
          <p:spPr>
            <a:xfrm>
              <a:off x="891846" y="4916655"/>
              <a:ext cx="559555" cy="557643"/>
            </a:xfrm>
            <a:prstGeom prst="ellipse">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sz="2400" kern="0">
                <a:solidFill>
                  <a:srgbClr val="FFFFFF"/>
                </a:solidFill>
                <a:latin typeface="Open Sans"/>
                <a:ea typeface="Open Sans"/>
                <a:cs typeface="Open Sans"/>
                <a:sym typeface="Open Sans"/>
              </a:endParaRPr>
            </a:p>
          </p:txBody>
        </p:sp>
        <p:sp>
          <p:nvSpPr>
            <p:cNvPr id="29" name="Shape 316">
              <a:extLst>
                <a:ext uri="{FF2B5EF4-FFF2-40B4-BE49-F238E27FC236}">
                  <a16:creationId xmlns:a16="http://schemas.microsoft.com/office/drawing/2014/main" id="{09E5F010-48FF-4986-92C0-1F057943DF1A}"/>
                </a:ext>
              </a:extLst>
            </p:cNvPr>
            <p:cNvSpPr txBox="1"/>
            <p:nvPr/>
          </p:nvSpPr>
          <p:spPr>
            <a:xfrm>
              <a:off x="812209" y="4993621"/>
              <a:ext cx="718829" cy="369332"/>
            </a:xfrm>
            <a:prstGeom prst="rect">
              <a:avLst/>
            </a:prstGeom>
            <a:noFill/>
            <a:ln>
              <a:noFill/>
            </a:ln>
          </p:spPr>
          <p:txBody>
            <a:bodyPr spcFirstLastPara="1" wrap="square" lIns="91413" tIns="45694" rIns="91413" bIns="45694" anchor="t" anchorCtr="0">
              <a:noAutofit/>
            </a:bodyPr>
            <a:lstStyle/>
            <a:p>
              <a:pPr algn="ctr" eaLnBrk="1" fontAlgn="auto" hangingPunct="1">
                <a:spcBef>
                  <a:spcPts val="0"/>
                </a:spcBef>
                <a:spcAft>
                  <a:spcPts val="0"/>
                </a:spcAft>
                <a:buClr>
                  <a:srgbClr val="000000"/>
                </a:buClr>
              </a:pPr>
              <a:r>
                <a:rPr lang="en-US" sz="2400" b="1" kern="0" dirty="0">
                  <a:solidFill>
                    <a:srgbClr val="FFFFFF"/>
                  </a:solidFill>
                  <a:latin typeface="Lato Black"/>
                  <a:ea typeface="Lato Black"/>
                  <a:cs typeface="Lato Black"/>
                  <a:sym typeface="Lato Black"/>
                </a:rPr>
                <a:t>4</a:t>
              </a:r>
              <a:endParaRPr sz="2400" b="1" kern="0" dirty="0">
                <a:solidFill>
                  <a:srgbClr val="FFFFFF"/>
                </a:solidFill>
                <a:latin typeface="Lato Black"/>
                <a:ea typeface="Lato Black"/>
                <a:cs typeface="Lato Black"/>
                <a:sym typeface="Lato Black"/>
              </a:endParaRPr>
            </a:p>
          </p:txBody>
        </p:sp>
        <p:sp>
          <p:nvSpPr>
            <p:cNvPr id="7" name="Shape 303">
              <a:extLst>
                <a:ext uri="{FF2B5EF4-FFF2-40B4-BE49-F238E27FC236}">
                  <a16:creationId xmlns:a16="http://schemas.microsoft.com/office/drawing/2014/main" id="{4210161F-480E-4B8F-91C8-486D3DC1899D}"/>
                </a:ext>
              </a:extLst>
            </p:cNvPr>
            <p:cNvSpPr/>
            <p:nvPr/>
          </p:nvSpPr>
          <p:spPr>
            <a:xfrm>
              <a:off x="6430100" y="2065594"/>
              <a:ext cx="559555" cy="557643"/>
            </a:xfrm>
            <a:prstGeom prst="ellipse">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sz="2400" kern="0">
                <a:solidFill>
                  <a:srgbClr val="FFFFFF"/>
                </a:solidFill>
                <a:latin typeface="Open Sans"/>
                <a:ea typeface="Open Sans"/>
                <a:cs typeface="Open Sans"/>
                <a:sym typeface="Open Sans"/>
              </a:endParaRPr>
            </a:p>
          </p:txBody>
        </p:sp>
        <p:sp>
          <p:nvSpPr>
            <p:cNvPr id="8" name="Shape 304">
              <a:extLst>
                <a:ext uri="{FF2B5EF4-FFF2-40B4-BE49-F238E27FC236}">
                  <a16:creationId xmlns:a16="http://schemas.microsoft.com/office/drawing/2014/main" id="{026AFC32-587F-4944-AB12-36BD85186DEA}"/>
                </a:ext>
              </a:extLst>
            </p:cNvPr>
            <p:cNvSpPr txBox="1"/>
            <p:nvPr/>
          </p:nvSpPr>
          <p:spPr>
            <a:xfrm>
              <a:off x="6350463" y="2158602"/>
              <a:ext cx="718829" cy="369332"/>
            </a:xfrm>
            <a:prstGeom prst="rect">
              <a:avLst/>
            </a:prstGeom>
            <a:noFill/>
            <a:ln>
              <a:noFill/>
            </a:ln>
          </p:spPr>
          <p:txBody>
            <a:bodyPr spcFirstLastPara="1" wrap="square" lIns="91413" tIns="45694" rIns="91413" bIns="45694" anchor="t" anchorCtr="0">
              <a:noAutofit/>
            </a:bodyPr>
            <a:lstStyle/>
            <a:p>
              <a:pPr algn="ctr" eaLnBrk="1" fontAlgn="auto" hangingPunct="1">
                <a:spcBef>
                  <a:spcPts val="0"/>
                </a:spcBef>
                <a:spcAft>
                  <a:spcPts val="0"/>
                </a:spcAft>
                <a:buClr>
                  <a:srgbClr val="000000"/>
                </a:buClr>
              </a:pPr>
              <a:r>
                <a:rPr lang="en-US" sz="2400" b="1" kern="0" dirty="0">
                  <a:solidFill>
                    <a:srgbClr val="FFFFFF"/>
                  </a:solidFill>
                  <a:latin typeface="Lato Black"/>
                  <a:ea typeface="Lato Black"/>
                  <a:cs typeface="Lato Black"/>
                  <a:sym typeface="Lato Black"/>
                </a:rPr>
                <a:t>5</a:t>
              </a:r>
              <a:endParaRPr sz="2400" b="1" kern="0" dirty="0">
                <a:solidFill>
                  <a:srgbClr val="FFFFFF"/>
                </a:solidFill>
                <a:latin typeface="Lato Black"/>
                <a:ea typeface="Lato Black"/>
                <a:cs typeface="Lato Black"/>
                <a:sym typeface="Lato Black"/>
              </a:endParaRPr>
            </a:p>
          </p:txBody>
        </p:sp>
        <p:sp>
          <p:nvSpPr>
            <p:cNvPr id="10" name="Shape 308">
              <a:extLst>
                <a:ext uri="{FF2B5EF4-FFF2-40B4-BE49-F238E27FC236}">
                  <a16:creationId xmlns:a16="http://schemas.microsoft.com/office/drawing/2014/main" id="{7E03C3B0-5A87-43F8-9108-3D87CDA70F22}"/>
                </a:ext>
              </a:extLst>
            </p:cNvPr>
            <p:cNvSpPr txBox="1"/>
            <p:nvPr/>
          </p:nvSpPr>
          <p:spPr>
            <a:xfrm>
              <a:off x="7162939" y="4050397"/>
              <a:ext cx="4267756" cy="369332"/>
            </a:xfrm>
            <a:prstGeom prst="rect">
              <a:avLst/>
            </a:prstGeom>
            <a:noFill/>
            <a:ln>
              <a:noFill/>
            </a:ln>
          </p:spPr>
          <p:txBody>
            <a:bodyPr spcFirstLastPara="1" wrap="square" lIns="91413" tIns="45694" rIns="91413" bIns="45694" anchor="t" anchorCtr="0">
              <a:noAutofit/>
            </a:bodyPr>
            <a:lstStyle/>
            <a:p>
              <a:pPr eaLnBrk="1" fontAlgn="auto" hangingPunct="1">
                <a:spcBef>
                  <a:spcPts val="0"/>
                </a:spcBef>
                <a:spcAft>
                  <a:spcPts val="0"/>
                </a:spcAft>
                <a:defRPr/>
              </a:pPr>
              <a:r>
                <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Common Mistakes &amp; Do’s and Don’t </a:t>
              </a:r>
            </a:p>
          </p:txBody>
        </p:sp>
        <p:sp>
          <p:nvSpPr>
            <p:cNvPr id="11" name="Shape 309">
              <a:extLst>
                <a:ext uri="{FF2B5EF4-FFF2-40B4-BE49-F238E27FC236}">
                  <a16:creationId xmlns:a16="http://schemas.microsoft.com/office/drawing/2014/main" id="{878487A0-3607-49A2-B9A8-AC07F95ED548}"/>
                </a:ext>
              </a:extLst>
            </p:cNvPr>
            <p:cNvSpPr txBox="1"/>
            <p:nvPr/>
          </p:nvSpPr>
          <p:spPr>
            <a:xfrm>
              <a:off x="7148928" y="3087151"/>
              <a:ext cx="4281766" cy="341849"/>
            </a:xfrm>
            <a:prstGeom prst="rect">
              <a:avLst/>
            </a:prstGeom>
            <a:noFill/>
            <a:ln>
              <a:noFill/>
            </a:ln>
          </p:spPr>
          <p:txBody>
            <a:bodyPr spcFirstLastPara="1" wrap="square" lIns="91413" tIns="45694" rIns="91413" bIns="45694" anchor="t" anchorCtr="0">
              <a:noAutofit/>
            </a:bodyPr>
            <a:lstStyle/>
            <a:p>
              <a:pPr eaLnBrk="1" fontAlgn="auto" hangingPunct="1">
                <a:spcBef>
                  <a:spcPts val="0"/>
                </a:spcBef>
                <a:spcAft>
                  <a:spcPts val="0"/>
                </a:spcAft>
                <a:defRPr/>
              </a:pPr>
              <a:r>
                <a:rPr lang="en-US" b="1" kern="0" dirty="0" err="1">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Marconite</a:t>
              </a:r>
              <a:r>
                <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 in Power and Solar Sector</a:t>
              </a:r>
            </a:p>
          </p:txBody>
        </p:sp>
        <p:sp>
          <p:nvSpPr>
            <p:cNvPr id="45" name="Shape 311">
              <a:extLst>
                <a:ext uri="{FF2B5EF4-FFF2-40B4-BE49-F238E27FC236}">
                  <a16:creationId xmlns:a16="http://schemas.microsoft.com/office/drawing/2014/main" id="{FD6C3932-0985-46FD-9E40-91822FA55933}"/>
                </a:ext>
              </a:extLst>
            </p:cNvPr>
            <p:cNvSpPr/>
            <p:nvPr/>
          </p:nvSpPr>
          <p:spPr>
            <a:xfrm>
              <a:off x="6430100" y="3043298"/>
              <a:ext cx="559555" cy="557643"/>
            </a:xfrm>
            <a:prstGeom prst="ellipse">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sz="2400" kern="0">
                <a:solidFill>
                  <a:srgbClr val="FFFFFF"/>
                </a:solidFill>
                <a:latin typeface="Open Sans"/>
                <a:ea typeface="Open Sans"/>
                <a:cs typeface="Open Sans"/>
                <a:sym typeface="Open Sans"/>
              </a:endParaRPr>
            </a:p>
          </p:txBody>
        </p:sp>
        <p:sp>
          <p:nvSpPr>
            <p:cNvPr id="47" name="Shape 312">
              <a:extLst>
                <a:ext uri="{FF2B5EF4-FFF2-40B4-BE49-F238E27FC236}">
                  <a16:creationId xmlns:a16="http://schemas.microsoft.com/office/drawing/2014/main" id="{4F58D7A3-FF09-4C3E-B445-1CAEC1C81CE4}"/>
                </a:ext>
              </a:extLst>
            </p:cNvPr>
            <p:cNvSpPr txBox="1"/>
            <p:nvPr/>
          </p:nvSpPr>
          <p:spPr>
            <a:xfrm>
              <a:off x="6350463" y="3120264"/>
              <a:ext cx="718829" cy="369332"/>
            </a:xfrm>
            <a:prstGeom prst="rect">
              <a:avLst/>
            </a:prstGeom>
            <a:noFill/>
            <a:ln>
              <a:noFill/>
            </a:ln>
          </p:spPr>
          <p:txBody>
            <a:bodyPr spcFirstLastPara="1" wrap="square" lIns="91413" tIns="45694" rIns="91413" bIns="45694" anchor="t" anchorCtr="0">
              <a:noAutofit/>
            </a:bodyPr>
            <a:lstStyle/>
            <a:p>
              <a:pPr algn="ctr" eaLnBrk="1" fontAlgn="auto" hangingPunct="1">
                <a:spcBef>
                  <a:spcPts val="0"/>
                </a:spcBef>
                <a:spcAft>
                  <a:spcPts val="0"/>
                </a:spcAft>
                <a:buClr>
                  <a:srgbClr val="000000"/>
                </a:buClr>
              </a:pPr>
              <a:r>
                <a:rPr lang="en-US" sz="2400" b="1" kern="0" dirty="0">
                  <a:solidFill>
                    <a:srgbClr val="FFFFFF"/>
                  </a:solidFill>
                  <a:latin typeface="Lato Black"/>
                  <a:ea typeface="Lato Black"/>
                  <a:cs typeface="Lato Black"/>
                  <a:sym typeface="Lato Black"/>
                </a:rPr>
                <a:t>6</a:t>
              </a:r>
              <a:endParaRPr sz="2400" b="1" kern="0" dirty="0">
                <a:solidFill>
                  <a:srgbClr val="FFFFFF"/>
                </a:solidFill>
                <a:latin typeface="Lato Black"/>
                <a:ea typeface="Lato Black"/>
                <a:cs typeface="Lato Black"/>
                <a:sym typeface="Lato Black"/>
              </a:endParaRPr>
            </a:p>
          </p:txBody>
        </p:sp>
        <p:sp>
          <p:nvSpPr>
            <p:cNvPr id="49" name="Shape 313">
              <a:extLst>
                <a:ext uri="{FF2B5EF4-FFF2-40B4-BE49-F238E27FC236}">
                  <a16:creationId xmlns:a16="http://schemas.microsoft.com/office/drawing/2014/main" id="{EB622AF4-7404-48B5-B1DC-7F85AEB6643A}"/>
                </a:ext>
              </a:extLst>
            </p:cNvPr>
            <p:cNvSpPr/>
            <p:nvPr/>
          </p:nvSpPr>
          <p:spPr>
            <a:xfrm>
              <a:off x="6430100" y="4006354"/>
              <a:ext cx="559555" cy="557643"/>
            </a:xfrm>
            <a:prstGeom prst="ellipse">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sz="2400" kern="0">
                <a:solidFill>
                  <a:srgbClr val="FFFFFF"/>
                </a:solidFill>
                <a:latin typeface="Open Sans"/>
                <a:ea typeface="Open Sans"/>
                <a:cs typeface="Open Sans"/>
                <a:sym typeface="Open Sans"/>
              </a:endParaRPr>
            </a:p>
          </p:txBody>
        </p:sp>
        <p:sp>
          <p:nvSpPr>
            <p:cNvPr id="51" name="Shape 314">
              <a:extLst>
                <a:ext uri="{FF2B5EF4-FFF2-40B4-BE49-F238E27FC236}">
                  <a16:creationId xmlns:a16="http://schemas.microsoft.com/office/drawing/2014/main" id="{A6C4BFCB-ADB0-4503-B6FF-36467FED9D38}"/>
                </a:ext>
              </a:extLst>
            </p:cNvPr>
            <p:cNvSpPr txBox="1"/>
            <p:nvPr/>
          </p:nvSpPr>
          <p:spPr>
            <a:xfrm>
              <a:off x="6350463" y="4083320"/>
              <a:ext cx="718829" cy="369332"/>
            </a:xfrm>
            <a:prstGeom prst="rect">
              <a:avLst/>
            </a:prstGeom>
            <a:noFill/>
            <a:ln>
              <a:noFill/>
            </a:ln>
          </p:spPr>
          <p:txBody>
            <a:bodyPr spcFirstLastPara="1" wrap="square" lIns="91413" tIns="45694" rIns="91413" bIns="45694" anchor="t" anchorCtr="0">
              <a:noAutofit/>
            </a:bodyPr>
            <a:lstStyle/>
            <a:p>
              <a:pPr algn="ctr" eaLnBrk="1" fontAlgn="auto" hangingPunct="1">
                <a:spcBef>
                  <a:spcPts val="0"/>
                </a:spcBef>
                <a:spcAft>
                  <a:spcPts val="0"/>
                </a:spcAft>
                <a:buClr>
                  <a:srgbClr val="000000"/>
                </a:buClr>
              </a:pPr>
              <a:r>
                <a:rPr lang="en-US" sz="2400" b="1" kern="0" dirty="0">
                  <a:solidFill>
                    <a:srgbClr val="FFFFFF"/>
                  </a:solidFill>
                  <a:latin typeface="Lato Black"/>
                  <a:ea typeface="Lato Black"/>
                  <a:cs typeface="Lato Black"/>
                  <a:sym typeface="Lato Black"/>
                </a:rPr>
                <a:t>7</a:t>
              </a:r>
              <a:endParaRPr sz="2400" b="1" kern="0" dirty="0">
                <a:solidFill>
                  <a:srgbClr val="FFFFFF"/>
                </a:solidFill>
                <a:latin typeface="Lato Black"/>
                <a:ea typeface="Lato Black"/>
                <a:cs typeface="Lato Black"/>
                <a:sym typeface="Lato Black"/>
              </a:endParaRPr>
            </a:p>
          </p:txBody>
        </p:sp>
      </p:grpSp>
      <p:grpSp>
        <p:nvGrpSpPr>
          <p:cNvPr id="34" name="Group 33">
            <a:extLst>
              <a:ext uri="{FF2B5EF4-FFF2-40B4-BE49-F238E27FC236}">
                <a16:creationId xmlns:a16="http://schemas.microsoft.com/office/drawing/2014/main" id="{5DE825FF-3CB0-4564-83DE-1ACDD041E10E}"/>
              </a:ext>
            </a:extLst>
          </p:cNvPr>
          <p:cNvGrpSpPr/>
          <p:nvPr/>
        </p:nvGrpSpPr>
        <p:grpSpPr>
          <a:xfrm>
            <a:off x="191057" y="298777"/>
            <a:ext cx="11739737" cy="6319949"/>
            <a:chOff x="191081" y="298369"/>
            <a:chExt cx="11741266" cy="6320772"/>
          </a:xfrm>
        </p:grpSpPr>
        <p:grpSp>
          <p:nvGrpSpPr>
            <p:cNvPr id="35"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39"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kern="0">
                  <a:solidFill>
                    <a:srgbClr val="FFFFFF"/>
                  </a:solidFill>
                  <a:latin typeface="Open Sans"/>
                  <a:ea typeface="Open Sans"/>
                  <a:cs typeface="Open Sans"/>
                  <a:sym typeface="Open Sans"/>
                </a:endParaRPr>
              </a:p>
            </p:txBody>
          </p:sp>
          <p:sp>
            <p:nvSpPr>
              <p:cNvPr id="40"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kern="0">
                  <a:solidFill>
                    <a:srgbClr val="FFFFFF"/>
                  </a:solidFill>
                  <a:latin typeface="Open Sans"/>
                  <a:ea typeface="Open Sans"/>
                  <a:cs typeface="Open Sans"/>
                  <a:sym typeface="Open Sans"/>
                </a:endParaRPr>
              </a:p>
            </p:txBody>
          </p:sp>
          <p:sp>
            <p:nvSpPr>
              <p:cNvPr id="41"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kern="0">
                  <a:solidFill>
                    <a:srgbClr val="FFFFFF"/>
                  </a:solidFill>
                  <a:latin typeface="Open Sans"/>
                  <a:ea typeface="Open Sans"/>
                  <a:cs typeface="Open Sans"/>
                  <a:sym typeface="Open Sans"/>
                </a:endParaRPr>
              </a:p>
            </p:txBody>
          </p:sp>
        </p:grpSp>
        <p:sp>
          <p:nvSpPr>
            <p:cNvPr id="36"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13" tIns="45694" rIns="91413" bIns="45694" anchor="t" anchorCtr="0">
              <a:noAutofit/>
            </a:bodyPr>
            <a:lstStyle/>
            <a:p>
              <a:pPr algn="ctr" eaLnBrk="1" fontAlgn="auto" hangingPunct="1">
                <a:lnSpc>
                  <a:spcPct val="150000"/>
                </a:lnSpc>
                <a:spcBef>
                  <a:spcPts val="0"/>
                </a:spcBef>
                <a:spcAft>
                  <a:spcPts val="0"/>
                </a:spcAft>
                <a:buClr>
                  <a:srgbClr val="000000"/>
                </a:buClr>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37" name="Round Diagonal Corner Rectangle 7">
              <a:extLst>
                <a:ext uri="{FF2B5EF4-FFF2-40B4-BE49-F238E27FC236}">
                  <a16:creationId xmlns:a16="http://schemas.microsoft.com/office/drawing/2014/main" id="{42C2B85B-0606-4C44-86DD-79E49F089906}"/>
                </a:ext>
              </a:extLst>
            </p:cNvPr>
            <p:cNvSpPr/>
            <p:nvPr/>
          </p:nvSpPr>
          <p:spPr>
            <a:xfrm>
              <a:off x="9525835"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289" algn="ctr">
                <a:defRPr/>
              </a:pPr>
              <a:r>
                <a:rPr lang="en-US" sz="3800" spc="130" dirty="0">
                  <a:solidFill>
                    <a:srgbClr val="7030A0"/>
                  </a:solidFill>
                  <a:latin typeface="Haettenschweiler" pitchFamily="34" charset="0"/>
                  <a:cs typeface="Arial"/>
                  <a:sym typeface="Arial"/>
                </a:rPr>
                <a:t>INTER-TECH</a:t>
              </a:r>
            </a:p>
          </p:txBody>
        </p:sp>
        <p:pic>
          <p:nvPicPr>
            <p:cNvPr id="38" name="Picture 37">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1" y="298369"/>
              <a:ext cx="2290653" cy="884254"/>
            </a:xfrm>
            <a:prstGeom prst="rect">
              <a:avLst/>
            </a:prstGeom>
          </p:spPr>
        </p:pic>
      </p:grpSp>
      <p:sp>
        <p:nvSpPr>
          <p:cNvPr id="33" name="Shape 313">
            <a:extLst>
              <a:ext uri="{FF2B5EF4-FFF2-40B4-BE49-F238E27FC236}">
                <a16:creationId xmlns:a16="http://schemas.microsoft.com/office/drawing/2014/main" id="{EB622AF4-7404-48B5-B1DC-7F85AEB6643A}"/>
              </a:ext>
            </a:extLst>
          </p:cNvPr>
          <p:cNvSpPr/>
          <p:nvPr/>
        </p:nvSpPr>
        <p:spPr>
          <a:xfrm>
            <a:off x="6444502" y="4873990"/>
            <a:ext cx="559482" cy="557570"/>
          </a:xfrm>
          <a:prstGeom prst="ellipse">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sz="2400" kern="0">
              <a:solidFill>
                <a:srgbClr val="FFFFFF"/>
              </a:solidFill>
              <a:latin typeface="Open Sans"/>
              <a:ea typeface="Open Sans"/>
              <a:cs typeface="Open Sans"/>
              <a:sym typeface="Open Sans"/>
            </a:endParaRPr>
          </a:p>
        </p:txBody>
      </p:sp>
      <p:sp>
        <p:nvSpPr>
          <p:cNvPr id="42" name="Shape 314">
            <a:extLst>
              <a:ext uri="{FF2B5EF4-FFF2-40B4-BE49-F238E27FC236}">
                <a16:creationId xmlns:a16="http://schemas.microsoft.com/office/drawing/2014/main" id="{A6C4BFCB-ADB0-4503-B6FF-36467FED9D38}"/>
              </a:ext>
            </a:extLst>
          </p:cNvPr>
          <p:cNvSpPr txBox="1"/>
          <p:nvPr/>
        </p:nvSpPr>
        <p:spPr>
          <a:xfrm>
            <a:off x="6364876" y="4950946"/>
            <a:ext cx="718734" cy="369284"/>
          </a:xfrm>
          <a:prstGeom prst="rect">
            <a:avLst/>
          </a:prstGeom>
          <a:noFill/>
          <a:ln>
            <a:noFill/>
          </a:ln>
        </p:spPr>
        <p:txBody>
          <a:bodyPr spcFirstLastPara="1" wrap="square" lIns="91413" tIns="45694" rIns="91413" bIns="45694" anchor="t" anchorCtr="0">
            <a:noAutofit/>
          </a:bodyPr>
          <a:lstStyle/>
          <a:p>
            <a:pPr algn="ctr" eaLnBrk="1" fontAlgn="auto" hangingPunct="1">
              <a:spcBef>
                <a:spcPts val="0"/>
              </a:spcBef>
              <a:spcAft>
                <a:spcPts val="0"/>
              </a:spcAft>
              <a:buClr>
                <a:srgbClr val="000000"/>
              </a:buClr>
            </a:pPr>
            <a:r>
              <a:rPr lang="en-US" sz="2400" b="1" kern="0" dirty="0">
                <a:solidFill>
                  <a:srgbClr val="FFFFFF"/>
                </a:solidFill>
                <a:latin typeface="Lato Black"/>
                <a:ea typeface="Lato Black"/>
                <a:cs typeface="Lato Black"/>
                <a:sym typeface="Lato Black"/>
              </a:rPr>
              <a:t>8</a:t>
            </a:r>
            <a:endParaRPr sz="2400" b="1" kern="0" dirty="0">
              <a:solidFill>
                <a:srgbClr val="FFFFFF"/>
              </a:solidFill>
              <a:latin typeface="Lato Black"/>
              <a:ea typeface="Lato Black"/>
              <a:cs typeface="Lato Black"/>
              <a:sym typeface="Lato Black"/>
            </a:endParaRPr>
          </a:p>
        </p:txBody>
      </p:sp>
      <p:sp>
        <p:nvSpPr>
          <p:cNvPr id="44" name="Shape 310">
            <a:extLst>
              <a:ext uri="{FF2B5EF4-FFF2-40B4-BE49-F238E27FC236}">
                <a16:creationId xmlns:a16="http://schemas.microsoft.com/office/drawing/2014/main" id="{4C8B7059-9145-403E-9D30-FE8C460ABBB0}"/>
              </a:ext>
            </a:extLst>
          </p:cNvPr>
          <p:cNvSpPr txBox="1"/>
          <p:nvPr/>
        </p:nvSpPr>
        <p:spPr>
          <a:xfrm>
            <a:off x="7093106" y="4993418"/>
            <a:ext cx="4059767" cy="369284"/>
          </a:xfrm>
          <a:prstGeom prst="rect">
            <a:avLst/>
          </a:prstGeom>
          <a:noFill/>
          <a:ln>
            <a:noFill/>
          </a:ln>
        </p:spPr>
        <p:txBody>
          <a:bodyPr spcFirstLastPara="1" wrap="square" lIns="91413" tIns="45694" rIns="91413" bIns="45694" anchor="t" anchorCtr="0">
            <a:noAutofit/>
          </a:bodyPr>
          <a:lstStyle/>
          <a:p>
            <a:pPr eaLnBrk="1" fontAlgn="auto" hangingPunct="1">
              <a:spcBef>
                <a:spcPts val="0"/>
              </a:spcBef>
              <a:spcAft>
                <a:spcPts val="0"/>
              </a:spcAft>
              <a:defRPr/>
            </a:pPr>
            <a:r>
              <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Question &amp; Answer</a:t>
            </a:r>
          </a:p>
        </p:txBody>
      </p:sp>
      <p:sp>
        <p:nvSpPr>
          <p:cNvPr id="2" name="Rectangle 1"/>
          <p:cNvSpPr/>
          <p:nvPr/>
        </p:nvSpPr>
        <p:spPr>
          <a:xfrm>
            <a:off x="1526560" y="3969228"/>
            <a:ext cx="4478673" cy="677108"/>
          </a:xfrm>
          <a:prstGeom prst="rect">
            <a:avLst/>
          </a:prstGeom>
        </p:spPr>
        <p:txBody>
          <a:bodyPr wrap="square">
            <a:spAutoFit/>
          </a:bodyPr>
          <a:lstStyle/>
          <a:p>
            <a:pPr eaLnBrk="1" fontAlgn="auto" hangingPunct="1">
              <a:spcBef>
                <a:spcPts val="0"/>
              </a:spcBef>
              <a:spcAft>
                <a:spcPts val="0"/>
              </a:spcAft>
              <a:defRPr/>
            </a:pPr>
            <a:r>
              <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Advantage of </a:t>
            </a:r>
            <a:r>
              <a:rPr lang="en-US" sz="2000" b="1" kern="0" dirty="0">
                <a:solidFill>
                  <a:srgbClr val="000000">
                    <a:lumMod val="75000"/>
                    <a:lumOff val="25000"/>
                  </a:srgbClr>
                </a:solidFill>
                <a:latin typeface="Calibri" panose="020F0502020204030204" pitchFamily="34" charset="0"/>
                <a:ea typeface="Open Sans" panose="020B0606030504020204" pitchFamily="34" charset="0"/>
                <a:cs typeface="Calibri" panose="020F0502020204030204" pitchFamily="34" charset="0"/>
                <a:sym typeface="Arial"/>
              </a:rPr>
              <a:t>MARCONITE</a:t>
            </a:r>
            <a:r>
              <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 Earth Enhancement Material</a:t>
            </a:r>
          </a:p>
        </p:txBody>
      </p:sp>
      <p:sp>
        <p:nvSpPr>
          <p:cNvPr id="43" name="Shape 309">
            <a:extLst>
              <a:ext uri="{FF2B5EF4-FFF2-40B4-BE49-F238E27FC236}">
                <a16:creationId xmlns:a16="http://schemas.microsoft.com/office/drawing/2014/main" id="{4A228E03-35CB-4B6C-B6FA-A010DAEF44E9}"/>
              </a:ext>
            </a:extLst>
          </p:cNvPr>
          <p:cNvSpPr txBox="1"/>
          <p:nvPr/>
        </p:nvSpPr>
        <p:spPr>
          <a:xfrm>
            <a:off x="7165762" y="2100404"/>
            <a:ext cx="4059767" cy="600086"/>
          </a:xfrm>
          <a:prstGeom prst="rect">
            <a:avLst/>
          </a:prstGeom>
          <a:noFill/>
          <a:ln>
            <a:noFill/>
          </a:ln>
        </p:spPr>
        <p:txBody>
          <a:bodyPr spcFirstLastPara="1" wrap="square" lIns="91413" tIns="45694" rIns="91413" bIns="45694" anchor="t" anchorCtr="0">
            <a:noAutofit/>
          </a:bodyPr>
          <a:lstStyle/>
          <a:p>
            <a:pPr eaLnBrk="1" fontAlgn="auto" hangingPunct="1">
              <a:spcBef>
                <a:spcPts val="0"/>
              </a:spcBef>
              <a:spcAft>
                <a:spcPts val="0"/>
              </a:spcAft>
              <a:defRPr/>
            </a:pPr>
            <a:r>
              <a:rPr lang="en-US" b="1" kern="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sym typeface="Arial"/>
              </a:rPr>
              <a:t>Myths &amp; Misconceptions</a:t>
            </a:r>
          </a:p>
        </p:txBody>
      </p:sp>
    </p:spTree>
    <p:extLst>
      <p:ext uri="{BB962C8B-B14F-4D97-AF65-F5344CB8AC3E}">
        <p14:creationId xmlns:p14="http://schemas.microsoft.com/office/powerpoint/2010/main" val="35248700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242"/>
          <p:cNvPicPr preferRelativeResize="0">
            <a:picLocks/>
          </p:cNvPicPr>
          <p:nvPr/>
        </p:nvPicPr>
        <p:blipFill rotWithShape="1">
          <a:blip r:embed="rId2">
            <a:alphaModFix/>
            <a:lum bright="70000" contrast="-70000"/>
            <a:extLst>
              <a:ext uri="{BEBA8EAE-BF5A-486C-A8C5-ECC9F3942E4B}">
                <a14:imgProps xmlns:a14="http://schemas.microsoft.com/office/drawing/2010/main">
                  <a14:imgLayer r:embed="rId3">
                    <a14:imgEffect>
                      <a14:saturation sat="33000"/>
                    </a14:imgEffect>
                  </a14:imgLayer>
                </a14:imgProps>
              </a:ext>
            </a:extLst>
          </a:blip>
          <a:srcRect t="32512" b="32512"/>
          <a:stretch/>
        </p:blipFill>
        <p:spPr>
          <a:xfrm>
            <a:off x="0" y="3276600"/>
            <a:ext cx="12191999" cy="3581400"/>
          </a:xfrm>
          <a:prstGeom prst="rect">
            <a:avLst/>
          </a:prstGeom>
          <a:solidFill>
            <a:schemeClr val="tx1">
              <a:lumMod val="65000"/>
              <a:lumOff val="35000"/>
            </a:schemeClr>
          </a:solidFill>
          <a:ln>
            <a:noFill/>
          </a:ln>
        </p:spPr>
      </p:pic>
      <p:sp>
        <p:nvSpPr>
          <p:cNvPr id="3" name="Slide Number Placeholder 2"/>
          <p:cNvSpPr>
            <a:spLocks noGrp="1"/>
          </p:cNvSpPr>
          <p:nvPr>
            <p:ph type="sldNum" sz="quarter" idx="12"/>
          </p:nvPr>
        </p:nvSpPr>
        <p:spPr/>
        <p:txBody>
          <a:bodyPr/>
          <a:lstStyle/>
          <a:p>
            <a:pPr>
              <a:defRPr/>
            </a:pPr>
            <a:fld id="{42389AD8-A025-4109-844A-DAC9509AEE5E}" type="slidenum">
              <a:rPr lang="en-US" altLang="en-US" smtClean="0"/>
              <a:pPr>
                <a:defRPr/>
              </a:pPr>
              <a:t>20</a:t>
            </a:fld>
            <a:endParaRPr lang="en-US" altLang="en-US"/>
          </a:p>
        </p:txBody>
      </p:sp>
      <p:sp>
        <p:nvSpPr>
          <p:cNvPr id="5" name="Content Placeholder 2"/>
          <p:cNvSpPr txBox="1">
            <a:spLocks/>
          </p:cNvSpPr>
          <p:nvPr/>
        </p:nvSpPr>
        <p:spPr>
          <a:xfrm>
            <a:off x="472698" y="1439887"/>
            <a:ext cx="11337508" cy="4797425"/>
          </a:xfrm>
          <a:prstGeom prst="rect">
            <a:avLst/>
          </a:prstGeom>
        </p:spPr>
        <p:txBody>
          <a:bodyPr>
            <a:normAutofit fontScale="77500" lnSpcReduction="20000"/>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274320" indent="-274320" eaLnBrk="1" fontAlgn="auto" hangingPunct="1">
              <a:spcAft>
                <a:spcPts val="0"/>
              </a:spcAft>
              <a:buFont typeface="Wingdings 2"/>
              <a:buChar char=""/>
              <a:defRPr/>
            </a:pPr>
            <a:r>
              <a:rPr lang="en-US" sz="2800" b="1" dirty="0">
                <a:latin typeface="Times New Roman" pitchFamily="18" charset="0"/>
                <a:cs typeface="Times New Roman" pitchFamily="18" charset="0"/>
              </a:rPr>
              <a:t>IS: 3043 : 1966, 1987</a:t>
            </a:r>
            <a:r>
              <a:rPr lang="en-US" sz="2800" dirty="0">
                <a:latin typeface="Times New Roman" pitchFamily="18" charset="0"/>
                <a:cs typeface="Times New Roman" pitchFamily="18" charset="0"/>
              </a:rPr>
              <a:t> reaffirmed 2006 Code of Practice  for Earthing.</a:t>
            </a:r>
          </a:p>
          <a:p>
            <a:pPr marL="274320" indent="-274320" eaLnBrk="1" fontAlgn="auto" hangingPunct="1">
              <a:spcAft>
                <a:spcPts val="0"/>
              </a:spcAft>
              <a:buFont typeface="Wingdings 2"/>
              <a:buChar char=""/>
              <a:defRPr/>
            </a:pPr>
            <a:r>
              <a:rPr lang="en-US" sz="2800" b="1" dirty="0">
                <a:latin typeface="Times New Roman" pitchFamily="18" charset="0"/>
                <a:cs typeface="Times New Roman" pitchFamily="18" charset="0"/>
              </a:rPr>
              <a:t>Indian Electricity rules 1956</a:t>
            </a:r>
            <a:r>
              <a:rPr lang="en-US" sz="2800" dirty="0">
                <a:latin typeface="Times New Roman" pitchFamily="18" charset="0"/>
                <a:cs typeface="Times New Roman" pitchFamily="18" charset="0"/>
              </a:rPr>
              <a:t> (as amended  up to 2000)</a:t>
            </a:r>
          </a:p>
          <a:p>
            <a:pPr marL="274320" indent="-274320" eaLnBrk="1" fontAlgn="auto" hangingPunct="1">
              <a:spcAft>
                <a:spcPts val="0"/>
              </a:spcAft>
              <a:buFont typeface="Wingdings 2"/>
              <a:buChar char=""/>
              <a:defRPr/>
            </a:pPr>
            <a:r>
              <a:rPr lang="en-US" sz="2800" b="1" dirty="0">
                <a:latin typeface="Times New Roman" pitchFamily="18" charset="0"/>
                <a:cs typeface="Times New Roman" pitchFamily="18" charset="0"/>
              </a:rPr>
              <a:t>IS: 2309 1989</a:t>
            </a:r>
            <a:r>
              <a:rPr lang="en-US" sz="2800" dirty="0">
                <a:latin typeface="Times New Roman" pitchFamily="18" charset="0"/>
                <a:cs typeface="Times New Roman" pitchFamily="18" charset="0"/>
              </a:rPr>
              <a:t> (reaffirmed  2005) Protection of Buildings and allied Structures against lightning – Code of Practice.</a:t>
            </a:r>
          </a:p>
          <a:p>
            <a:pPr marL="274320" indent="-274320" eaLnBrk="1" fontAlgn="auto" hangingPunct="1">
              <a:spcAft>
                <a:spcPts val="0"/>
              </a:spcAft>
              <a:buFont typeface="Wingdings 2"/>
              <a:buChar char=""/>
              <a:defRPr/>
            </a:pPr>
            <a:r>
              <a:rPr lang="en-US" sz="2800" b="1" dirty="0">
                <a:latin typeface="Times New Roman" pitchFamily="18" charset="0"/>
                <a:cs typeface="Times New Roman" pitchFamily="18" charset="0"/>
              </a:rPr>
              <a:t>IS : 2689: 1989</a:t>
            </a:r>
            <a:r>
              <a:rPr lang="en-US" sz="2800" dirty="0">
                <a:latin typeface="Times New Roman" pitchFamily="18" charset="0"/>
                <a:cs typeface="Times New Roman" pitchFamily="18" charset="0"/>
              </a:rPr>
              <a:t> (reaffirmed  March 2010): Guide for Control of Undesirable static Electricity. </a:t>
            </a:r>
          </a:p>
          <a:p>
            <a:pPr marL="274320" indent="-274320" eaLnBrk="1" fontAlgn="auto" hangingPunct="1">
              <a:spcAft>
                <a:spcPts val="0"/>
              </a:spcAft>
              <a:buFont typeface="Wingdings 2"/>
              <a:buChar char=""/>
              <a:defRPr/>
            </a:pPr>
            <a:r>
              <a:rPr lang="en-US" sz="2800" dirty="0">
                <a:latin typeface="Times New Roman" pitchFamily="18" charset="0"/>
                <a:cs typeface="Times New Roman" pitchFamily="18" charset="0"/>
              </a:rPr>
              <a:t>Manual on Earthing of AC Power Systems : </a:t>
            </a:r>
            <a:r>
              <a:rPr lang="en-US" sz="2800" b="1" dirty="0">
                <a:latin typeface="Times New Roman" pitchFamily="18" charset="0"/>
                <a:cs typeface="Times New Roman" pitchFamily="18" charset="0"/>
              </a:rPr>
              <a:t>CBIP Publication No.302 : 2007 and</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311</a:t>
            </a:r>
          </a:p>
          <a:p>
            <a:pPr marL="274320" indent="-274320" eaLnBrk="1" fontAlgn="auto" hangingPunct="1">
              <a:spcAft>
                <a:spcPts val="0"/>
              </a:spcAft>
              <a:buFont typeface="Wingdings 2"/>
              <a:buChar char=""/>
              <a:defRPr/>
            </a:pPr>
            <a:r>
              <a:rPr lang="en-US" sz="2800" b="1" dirty="0">
                <a:latin typeface="Times New Roman" pitchFamily="18" charset="0"/>
                <a:cs typeface="Times New Roman" pitchFamily="18" charset="0"/>
              </a:rPr>
              <a:t>BS: 7430 : 1998</a:t>
            </a:r>
            <a:r>
              <a:rPr lang="en-US" sz="2800" dirty="0">
                <a:latin typeface="Times New Roman" pitchFamily="18" charset="0"/>
                <a:cs typeface="Times New Roman" pitchFamily="18" charset="0"/>
              </a:rPr>
              <a:t>, Code of Practice for Earthing.( formerly CP 1013: 1965) British Standard Institution  London 1992</a:t>
            </a:r>
          </a:p>
          <a:p>
            <a:pPr marL="274320" indent="-274320" eaLnBrk="1" fontAlgn="auto" hangingPunct="1">
              <a:spcAft>
                <a:spcPts val="0"/>
              </a:spcAft>
              <a:buFont typeface="Wingdings 2"/>
              <a:buChar char=""/>
              <a:defRPr/>
            </a:pPr>
            <a:r>
              <a:rPr lang="en-US" sz="2800" b="1" dirty="0">
                <a:latin typeface="Times New Roman" pitchFamily="18" charset="0"/>
                <a:cs typeface="Times New Roman" pitchFamily="18" charset="0"/>
              </a:rPr>
              <a:t>BS: 6651: 1992</a:t>
            </a:r>
            <a:r>
              <a:rPr lang="en-US" sz="2800" dirty="0">
                <a:latin typeface="Times New Roman" pitchFamily="18" charset="0"/>
                <a:cs typeface="Times New Roman" pitchFamily="18" charset="0"/>
              </a:rPr>
              <a:t>, Protection of Structures. Against Lightning.</a:t>
            </a:r>
          </a:p>
          <a:p>
            <a:pPr marL="274320" indent="-274320" eaLnBrk="1" fontAlgn="auto" hangingPunct="1">
              <a:spcAft>
                <a:spcPts val="0"/>
              </a:spcAft>
              <a:buFont typeface="Wingdings 2"/>
              <a:buChar char=""/>
              <a:defRPr/>
            </a:pPr>
            <a:r>
              <a:rPr lang="en-US" sz="2800" b="1" dirty="0">
                <a:latin typeface="Times New Roman" pitchFamily="18" charset="0"/>
                <a:cs typeface="Times New Roman" pitchFamily="18" charset="0"/>
              </a:rPr>
              <a:t>IEEE :80 : 2000</a:t>
            </a:r>
            <a:r>
              <a:rPr lang="en-US" sz="2800" dirty="0">
                <a:latin typeface="Times New Roman" pitchFamily="18" charset="0"/>
                <a:cs typeface="Times New Roman" pitchFamily="18" charset="0"/>
              </a:rPr>
              <a:t>( Revision of IEEE Std 80: 1986)  Guide for Safety in AC Substation Grounding </a:t>
            </a:r>
          </a:p>
          <a:p>
            <a:pPr marL="274320" indent="-274320" eaLnBrk="1" fontAlgn="auto" hangingPunct="1">
              <a:spcAft>
                <a:spcPts val="0"/>
              </a:spcAft>
              <a:buFont typeface="Wingdings 2"/>
              <a:buChar char=""/>
              <a:defRPr/>
            </a:pPr>
            <a:r>
              <a:rPr lang="en-US" sz="2800" b="1" dirty="0">
                <a:latin typeface="Times New Roman" pitchFamily="18" charset="0"/>
                <a:cs typeface="Times New Roman" pitchFamily="18" charset="0"/>
              </a:rPr>
              <a:t>IEEE :142 :2007</a:t>
            </a:r>
            <a:r>
              <a:rPr lang="en-US" sz="2800" dirty="0">
                <a:latin typeface="Times New Roman" pitchFamily="18" charset="0"/>
                <a:cs typeface="Times New Roman" pitchFamily="18" charset="0"/>
              </a:rPr>
              <a:t>(Revision of IEEE Std 142 :1991) Grounding of Industrial and Commercial Power System.</a:t>
            </a:r>
          </a:p>
          <a:p>
            <a:pPr marL="274320" indent="-274320" eaLnBrk="1" fontAlgn="auto" hangingPunct="1">
              <a:spcAft>
                <a:spcPts val="0"/>
              </a:spcAft>
              <a:buFont typeface="Wingdings 2"/>
              <a:buChar char=""/>
              <a:defRPr/>
            </a:pPr>
            <a:r>
              <a:rPr lang="en-US" sz="2800" b="1" dirty="0">
                <a:latin typeface="Times New Roman" pitchFamily="18" charset="0"/>
                <a:cs typeface="Times New Roman" pitchFamily="18" charset="0"/>
              </a:rPr>
              <a:t>IEEE 1100 : 2005</a:t>
            </a:r>
            <a:r>
              <a:rPr lang="en-US" sz="2800" dirty="0">
                <a:latin typeface="Times New Roman" pitchFamily="18" charset="0"/>
                <a:cs typeface="Times New Roman" pitchFamily="18" charset="0"/>
              </a:rPr>
              <a:t> (Revision of IEEE Std 1100 : 1999) Powering and Grounding Electronic Equipment</a:t>
            </a:r>
            <a:r>
              <a:rPr lang="en-US" sz="100" dirty="0">
                <a:latin typeface="Times New Roman" pitchFamily="18" charset="0"/>
                <a:cs typeface="Times New Roman" pitchFamily="18" charset="0"/>
              </a:rPr>
              <a:t> </a:t>
            </a:r>
          </a:p>
        </p:txBody>
      </p:sp>
      <p:sp>
        <p:nvSpPr>
          <p:cNvPr id="7" name="Title 1"/>
          <p:cNvSpPr txBox="1">
            <a:spLocks/>
          </p:cNvSpPr>
          <p:nvPr/>
        </p:nvSpPr>
        <p:spPr>
          <a:xfrm>
            <a:off x="3881954" y="689141"/>
            <a:ext cx="5261252"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r>
              <a:rPr lang="en-US" sz="3200" b="1" dirty="0">
                <a:latin typeface="Aharoni" pitchFamily="2" charset="-79"/>
                <a:cs typeface="Aharoni" pitchFamily="2" charset="-79"/>
              </a:rPr>
              <a:t>Earthing Standards</a:t>
            </a:r>
          </a:p>
        </p:txBody>
      </p:sp>
      <p:grpSp>
        <p:nvGrpSpPr>
          <p:cNvPr id="6" name="Group 5">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8"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2"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3"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9"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0"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1" name="Picture 10">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481877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ape 242"/>
          <p:cNvPicPr preferRelativeResize="0">
            <a:picLocks/>
          </p:cNvPicPr>
          <p:nvPr/>
        </p:nvPicPr>
        <p:blipFill rotWithShape="1">
          <a:blip r:embed="rId2">
            <a:alphaModFix/>
            <a:lum bright="70000" contrast="-70000"/>
            <a:extLst>
              <a:ext uri="{BEBA8EAE-BF5A-486C-A8C5-ECC9F3942E4B}">
                <a14:imgProps xmlns:a14="http://schemas.microsoft.com/office/drawing/2010/main">
                  <a14:imgLayer r:embed="rId3">
                    <a14:imgEffect>
                      <a14:saturation sat="200000"/>
                    </a14:imgEffect>
                  </a14:imgLayer>
                </a14:imgProps>
              </a:ext>
            </a:extLst>
          </a:blip>
          <a:srcRect t="32512" b="32512"/>
          <a:stretch/>
        </p:blipFill>
        <p:spPr>
          <a:xfrm>
            <a:off x="0" y="3657600"/>
            <a:ext cx="12191999" cy="3200400"/>
          </a:xfrm>
          <a:prstGeom prst="rect">
            <a:avLst/>
          </a:prstGeom>
          <a:solidFill>
            <a:schemeClr val="tx1">
              <a:lumMod val="65000"/>
              <a:lumOff val="35000"/>
            </a:schemeClr>
          </a:solidFill>
          <a:ln>
            <a:noFill/>
          </a:ln>
        </p:spPr>
      </p:pic>
      <p:sp>
        <p:nvSpPr>
          <p:cNvPr id="4" name="Content Placeholder 2"/>
          <p:cNvSpPr txBox="1">
            <a:spLocks/>
          </p:cNvSpPr>
          <p:nvPr/>
        </p:nvSpPr>
        <p:spPr>
          <a:xfrm>
            <a:off x="992629" y="1777008"/>
            <a:ext cx="10588999" cy="4395192"/>
          </a:xfrm>
          <a:prstGeom prst="rect">
            <a:avLst/>
          </a:prstGeom>
        </p:spPr>
        <p:txBody>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spcBef>
                <a:spcPct val="0"/>
              </a:spcBef>
              <a:buClrTx/>
              <a:buFontTx/>
              <a:buChar char="•"/>
              <a:tabLst>
                <a:tab pos="457200" algn="l"/>
              </a:tabLst>
            </a:pPr>
            <a:r>
              <a:rPr lang="en-US" sz="2300" dirty="0"/>
              <a:t> </a:t>
            </a:r>
            <a:r>
              <a:rPr lang="en-US" sz="2800" dirty="0"/>
              <a:t>The earth resistance shall be as low as possible and shall not exceed the following limits</a:t>
            </a:r>
          </a:p>
          <a:p>
            <a:pPr marL="0" indent="0">
              <a:spcBef>
                <a:spcPct val="0"/>
              </a:spcBef>
              <a:buClrTx/>
              <a:buNone/>
              <a:tabLst>
                <a:tab pos="457200" algn="l"/>
              </a:tabLst>
            </a:pPr>
            <a:endParaRPr lang="en-US" sz="1800" dirty="0"/>
          </a:p>
          <a:p>
            <a:pPr marL="0" indent="0">
              <a:spcBef>
                <a:spcPct val="0"/>
              </a:spcBef>
              <a:buClrTx/>
              <a:buFontTx/>
              <a:buChar char="•"/>
              <a:tabLst>
                <a:tab pos="457200" algn="l"/>
              </a:tabLst>
            </a:pPr>
            <a:r>
              <a:rPr lang="en-US" sz="2800" dirty="0"/>
              <a:t>Power stations (Gen </a:t>
            </a:r>
            <a:r>
              <a:rPr lang="en-US" sz="2800" dirty="0" err="1"/>
              <a:t>Stn</a:t>
            </a:r>
            <a:r>
              <a:rPr lang="en-US" sz="2800" dirty="0"/>
              <a:t>)		 0.5 ohms</a:t>
            </a:r>
          </a:p>
          <a:p>
            <a:pPr marL="0" indent="0">
              <a:spcBef>
                <a:spcPct val="0"/>
              </a:spcBef>
              <a:buClrTx/>
              <a:buFontTx/>
              <a:buChar char="•"/>
              <a:tabLst>
                <a:tab pos="457200" algn="l"/>
              </a:tabLst>
            </a:pPr>
            <a:r>
              <a:rPr lang="en-US" sz="2800" dirty="0"/>
              <a:t>EHT Sub/ </a:t>
            </a:r>
            <a:r>
              <a:rPr lang="en-US" sz="2800" dirty="0" err="1"/>
              <a:t>Stn</a:t>
            </a:r>
            <a:r>
              <a:rPr lang="en-US" sz="2800" dirty="0"/>
              <a:t>			    	1.0 ohms</a:t>
            </a:r>
          </a:p>
          <a:p>
            <a:pPr marL="0" indent="0">
              <a:spcBef>
                <a:spcPct val="0"/>
              </a:spcBef>
              <a:buClrTx/>
              <a:buFontTx/>
              <a:buChar char="•"/>
              <a:tabLst>
                <a:tab pos="457200" algn="l"/>
              </a:tabLst>
            </a:pPr>
            <a:r>
              <a:rPr lang="en-US" sz="2800" dirty="0"/>
              <a:t>33 KV Sub/</a:t>
            </a:r>
            <a:r>
              <a:rPr lang="en-US" sz="2800" dirty="0" err="1"/>
              <a:t>Stn</a:t>
            </a:r>
            <a:r>
              <a:rPr lang="en-US" sz="2800" dirty="0"/>
              <a:t>				2.0 ohms</a:t>
            </a:r>
            <a:endParaRPr lang="en-US" sz="2300" dirty="0"/>
          </a:p>
          <a:p>
            <a:pPr marL="0" indent="0">
              <a:spcBef>
                <a:spcPct val="0"/>
              </a:spcBef>
              <a:buClrTx/>
              <a:buFontTx/>
              <a:buChar char="•"/>
              <a:tabLst>
                <a:tab pos="457200" algn="l"/>
              </a:tabLst>
            </a:pPr>
            <a:r>
              <a:rPr lang="en-US" sz="2800" dirty="0"/>
              <a:t>Distribution </a:t>
            </a:r>
            <a:r>
              <a:rPr lang="en-US" sz="2800" dirty="0" err="1"/>
              <a:t>Xformer</a:t>
            </a:r>
            <a:r>
              <a:rPr lang="en-US" sz="2800" dirty="0"/>
              <a:t> ) Structure         5.0 ohms</a:t>
            </a:r>
          </a:p>
          <a:p>
            <a:pPr marL="0" indent="0">
              <a:spcBef>
                <a:spcPct val="0"/>
              </a:spcBef>
              <a:buClrTx/>
              <a:buFontTx/>
              <a:buChar char="•"/>
              <a:tabLst>
                <a:tab pos="457200" algn="l"/>
              </a:tabLst>
            </a:pPr>
            <a:r>
              <a:rPr lang="en-US" sz="2800" dirty="0"/>
              <a:t>Tower Foot Resistance	</a:t>
            </a:r>
            <a:r>
              <a:rPr lang="en-US" sz="3600" dirty="0">
                <a:solidFill>
                  <a:srgbClr val="000000"/>
                </a:solidFill>
                <a:latin typeface="Calibri" pitchFamily="34" charset="0"/>
                <a:ea typeface="Calibri" pitchFamily="34" charset="0"/>
                <a:cs typeface="Times New Roman" pitchFamily="18" charset="0"/>
              </a:rPr>
              <a:t>               </a:t>
            </a:r>
            <a:r>
              <a:rPr lang="en-US" sz="3600" dirty="0">
                <a:solidFill>
                  <a:srgbClr val="000000"/>
                </a:solidFill>
                <a:latin typeface="Times New Roman" pitchFamily="18" charset="0"/>
                <a:ea typeface="Calibri" pitchFamily="34" charset="0"/>
                <a:cs typeface="Times New Roman" pitchFamily="18" charset="0"/>
              </a:rPr>
              <a:t> </a:t>
            </a:r>
            <a:r>
              <a:rPr lang="en-US" sz="2800" dirty="0">
                <a:solidFill>
                  <a:srgbClr val="000000"/>
                </a:solidFill>
                <a:latin typeface="Times New Roman" pitchFamily="18" charset="0"/>
                <a:ea typeface="Calibri" pitchFamily="34" charset="0"/>
                <a:cs typeface="Times New Roman" pitchFamily="18" charset="0"/>
              </a:rPr>
              <a:t>10.0 ohms</a:t>
            </a:r>
          </a:p>
          <a:p>
            <a:pPr marL="0" indent="0">
              <a:spcBef>
                <a:spcPct val="0"/>
              </a:spcBef>
              <a:buClrTx/>
              <a:buFontTx/>
              <a:buChar char="•"/>
              <a:tabLst>
                <a:tab pos="457200" algn="l"/>
              </a:tabLst>
            </a:pPr>
            <a:endParaRPr lang="en-US" sz="3200" dirty="0">
              <a:solidFill>
                <a:srgbClr val="000000"/>
              </a:solidFill>
              <a:latin typeface="Times New Roman" pitchFamily="18" charset="0"/>
              <a:ea typeface="Calibri" pitchFamily="34" charset="0"/>
              <a:cs typeface="Times New Roman" pitchFamily="18" charset="0"/>
            </a:endParaRPr>
          </a:p>
          <a:p>
            <a:pPr indent="-342900">
              <a:spcBef>
                <a:spcPct val="0"/>
              </a:spcBef>
              <a:buClrTx/>
              <a:buFont typeface="Wingdings" panose="05000000000000000000" pitchFamily="2" charset="2"/>
              <a:buChar char="Ø"/>
              <a:tabLst>
                <a:tab pos="457200" algn="l"/>
              </a:tabLst>
            </a:pPr>
            <a:r>
              <a:rPr lang="en-US" sz="2400" dirty="0"/>
              <a:t>	US AID INDIA Book </a:t>
            </a:r>
            <a:r>
              <a:rPr lang="en-US" sz="2400" dirty="0">
                <a:latin typeface="Times New Roman" pitchFamily="18" charset="0"/>
                <a:cs typeface="Times New Roman" pitchFamily="18" charset="0"/>
              </a:rPr>
              <a:t>Page 92 – </a:t>
            </a:r>
            <a:r>
              <a:rPr lang="en-US" sz="2400" dirty="0" err="1">
                <a:latin typeface="Times New Roman" pitchFamily="18" charset="0"/>
                <a:cs typeface="Times New Roman" pitchFamily="18" charset="0"/>
              </a:rPr>
              <a:t>Modernisation</a:t>
            </a:r>
            <a:r>
              <a:rPr lang="en-US" sz="2400" dirty="0">
                <a:latin typeface="Times New Roman" pitchFamily="18" charset="0"/>
                <a:cs typeface="Times New Roman" pitchFamily="18" charset="0"/>
              </a:rPr>
              <a:t> of power distributions</a:t>
            </a:r>
          </a:p>
          <a:p>
            <a:pPr marL="0" indent="0">
              <a:spcBef>
                <a:spcPct val="0"/>
              </a:spcBef>
              <a:buClrTx/>
              <a:buFontTx/>
              <a:buChar char="•"/>
              <a:tabLst>
                <a:tab pos="457200" algn="l"/>
              </a:tabLst>
            </a:pPr>
            <a:endParaRPr lang="en-US" sz="2800" dirty="0">
              <a:latin typeface="Arial" pitchFamily="34" charset="0"/>
            </a:endParaRPr>
          </a:p>
        </p:txBody>
      </p:sp>
      <p:sp>
        <p:nvSpPr>
          <p:cNvPr id="7" name="Title 1"/>
          <p:cNvSpPr txBox="1">
            <a:spLocks/>
          </p:cNvSpPr>
          <p:nvPr/>
        </p:nvSpPr>
        <p:spPr>
          <a:xfrm>
            <a:off x="723081" y="838232"/>
            <a:ext cx="11163345"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r>
              <a:rPr lang="en-US" sz="3600" b="1" dirty="0">
                <a:cs typeface="Aharoni" pitchFamily="2" charset="-79"/>
              </a:rPr>
              <a:t>Maximum Accepted Earth Resistance</a:t>
            </a:r>
          </a:p>
        </p:txBody>
      </p:sp>
      <p:grpSp>
        <p:nvGrpSpPr>
          <p:cNvPr id="8" name="Group 7">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9"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3"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0"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1"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2" name="Picture 11">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844856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hape 242"/>
          <p:cNvPicPr preferRelativeResize="0">
            <a:picLocks/>
          </p:cNvPicPr>
          <p:nvPr/>
        </p:nvPicPr>
        <p:blipFill rotWithShape="1">
          <a:blip r:embed="rId2">
            <a:alphaModFix/>
            <a:lum bright="70000" contrast="-70000"/>
            <a:extLst>
              <a:ext uri="{BEBA8EAE-BF5A-486C-A8C5-ECC9F3942E4B}">
                <a14:imgProps xmlns:a14="http://schemas.microsoft.com/office/drawing/2010/main">
                  <a14:imgLayer r:embed="rId3">
                    <a14:imgEffect>
                      <a14:saturation sat="0"/>
                    </a14:imgEffect>
                  </a14:imgLayer>
                </a14:imgProps>
              </a:ext>
            </a:extLst>
          </a:blip>
          <a:srcRect t="32512" b="32512"/>
          <a:stretch/>
        </p:blipFill>
        <p:spPr>
          <a:xfrm>
            <a:off x="0" y="3429000"/>
            <a:ext cx="12191999" cy="3429000"/>
          </a:xfrm>
          <a:prstGeom prst="rect">
            <a:avLst/>
          </a:prstGeom>
          <a:solidFill>
            <a:schemeClr val="tx1">
              <a:lumMod val="65000"/>
              <a:lumOff val="35000"/>
            </a:schemeClr>
          </a:solidFill>
          <a:ln>
            <a:noFill/>
          </a:ln>
        </p:spPr>
      </p:pic>
      <p:sp>
        <p:nvSpPr>
          <p:cNvPr id="3" name="Slide Number Placeholder 2"/>
          <p:cNvSpPr>
            <a:spLocks noGrp="1"/>
          </p:cNvSpPr>
          <p:nvPr>
            <p:ph type="sldNum" sz="quarter" idx="12"/>
          </p:nvPr>
        </p:nvSpPr>
        <p:spPr/>
        <p:txBody>
          <a:bodyPr/>
          <a:lstStyle/>
          <a:p>
            <a:pPr>
              <a:defRPr/>
            </a:pPr>
            <a:fld id="{42389AD8-A025-4109-844A-DAC9509AEE5E}" type="slidenum">
              <a:rPr lang="en-US" altLang="en-US" smtClean="0"/>
              <a:pPr>
                <a:defRPr/>
              </a:pPr>
              <a:t>22</a:t>
            </a:fld>
            <a:endParaRPr lang="en-US" altLang="en-US"/>
          </a:p>
        </p:txBody>
      </p:sp>
      <p:sp>
        <p:nvSpPr>
          <p:cNvPr id="8" name="Title 1"/>
          <p:cNvSpPr txBox="1">
            <a:spLocks/>
          </p:cNvSpPr>
          <p:nvPr/>
        </p:nvSpPr>
        <p:spPr>
          <a:xfrm>
            <a:off x="3133836" y="1066966"/>
            <a:ext cx="8447839"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r>
              <a:rPr lang="en-US" sz="3200" b="1" dirty="0">
                <a:latin typeface="Aharoni" pitchFamily="2" charset="-79"/>
                <a:cs typeface="Aharoni" pitchFamily="2" charset="-79"/>
              </a:rPr>
              <a:t>Typical Soil Resistivity Values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4294" y="1981200"/>
            <a:ext cx="8107911" cy="4032448"/>
          </a:xfrm>
          <a:prstGeom prst="rect">
            <a:avLst/>
          </a:prstGeom>
        </p:spPr>
      </p:pic>
      <p:grpSp>
        <p:nvGrpSpPr>
          <p:cNvPr id="7" name="Group 6">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9"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3"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0"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1"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2" name="Picture 11">
              <a:extLst>
                <a:ext uri="{FF2B5EF4-FFF2-40B4-BE49-F238E27FC236}">
                  <a16:creationId xmlns:a16="http://schemas.microsoft.com/office/drawing/2014/main" id="{45306521-71DC-4D92-A28C-554A3E5C6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2422243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242"/>
          <p:cNvPicPr preferRelativeResize="0">
            <a:picLocks/>
          </p:cNvPicPr>
          <p:nvPr/>
        </p:nvPicPr>
        <p:blipFill rotWithShape="1">
          <a:blip r:embed="rId2">
            <a:alphaModFix/>
            <a:lum bright="70000" contrast="-70000"/>
            <a:extLst>
              <a:ext uri="{BEBA8EAE-BF5A-486C-A8C5-ECC9F3942E4B}">
                <a14:imgProps xmlns:a14="http://schemas.microsoft.com/office/drawing/2010/main">
                  <a14:imgLayer r:embed="rId3">
                    <a14:imgEffect>
                      <a14:saturation sat="0"/>
                    </a14:imgEffect>
                  </a14:imgLayer>
                </a14:imgProps>
              </a:ext>
            </a:extLst>
          </a:blip>
          <a:srcRect t="32512" b="32512"/>
          <a:stretch/>
        </p:blipFill>
        <p:spPr>
          <a:xfrm>
            <a:off x="0" y="3429000"/>
            <a:ext cx="12191999" cy="3429000"/>
          </a:xfrm>
          <a:prstGeom prst="rect">
            <a:avLst/>
          </a:prstGeom>
          <a:solidFill>
            <a:schemeClr val="tx1">
              <a:lumMod val="65000"/>
              <a:lumOff val="35000"/>
            </a:schemeClr>
          </a:solidFill>
          <a:ln>
            <a:noFill/>
          </a:ln>
        </p:spPr>
      </p:pic>
      <p:sp>
        <p:nvSpPr>
          <p:cNvPr id="5" name="Title 3"/>
          <p:cNvSpPr>
            <a:spLocks noGrp="1"/>
          </p:cNvSpPr>
          <p:nvPr>
            <p:ph type="title"/>
          </p:nvPr>
        </p:nvSpPr>
        <p:spPr>
          <a:xfrm>
            <a:off x="1482077" y="1222541"/>
            <a:ext cx="9413730" cy="758825"/>
          </a:xfrm>
        </p:spPr>
        <p:txBody>
          <a:bodyPr vert="horz" lIns="91440" tIns="45720" rIns="91440" bIns="45720" rtlCol="0" anchor="ctr">
            <a:noAutofit/>
          </a:bodyPr>
          <a:lstStyle/>
          <a:p>
            <a:r>
              <a:rPr lang="en-US" sz="3200" b="1" dirty="0">
                <a:solidFill>
                  <a:schemeClr val="tx2"/>
                </a:solidFill>
                <a:latin typeface="Aharoni" pitchFamily="2" charset="-79"/>
                <a:cs typeface="Aharoni" pitchFamily="2" charset="-79"/>
              </a:rPr>
              <a:t>Relationship Soil Resistivity &amp; Corrosion </a:t>
            </a:r>
          </a:p>
        </p:txBody>
      </p:sp>
      <p:sp>
        <p:nvSpPr>
          <p:cNvPr id="3" name="Slide Number Placeholder 2"/>
          <p:cNvSpPr>
            <a:spLocks noGrp="1"/>
          </p:cNvSpPr>
          <p:nvPr>
            <p:ph type="sldNum" sz="quarter" idx="12"/>
          </p:nvPr>
        </p:nvSpPr>
        <p:spPr/>
        <p:txBody>
          <a:bodyPr/>
          <a:lstStyle/>
          <a:p>
            <a:pPr>
              <a:defRPr/>
            </a:pPr>
            <a:fld id="{42389AD8-A025-4109-844A-DAC9509AEE5E}" type="slidenum">
              <a:rPr lang="en-US" altLang="en-US" smtClean="0"/>
              <a:pPr>
                <a:defRPr/>
              </a:pPr>
              <a:t>23</a:t>
            </a:fld>
            <a:endParaRPr lang="en-US" altLang="en-US"/>
          </a:p>
        </p:txBody>
      </p:sp>
      <p:sp>
        <p:nvSpPr>
          <p:cNvPr id="4" name="Content Placeholder 4"/>
          <p:cNvSpPr txBox="1">
            <a:spLocks/>
          </p:cNvSpPr>
          <p:nvPr/>
        </p:nvSpPr>
        <p:spPr>
          <a:xfrm>
            <a:off x="402112" y="2493079"/>
            <a:ext cx="10109008" cy="3990057"/>
          </a:xfrm>
          <a:prstGeom prst="rect">
            <a:avLst/>
          </a:prstGeom>
        </p:spPr>
        <p:txBody>
          <a:bodyPr>
            <a:normAutofit/>
          </a:bodyPr>
          <a:lstStyle>
            <a:defPPr>
              <a:defRPr lang="en-US"/>
            </a:defPPr>
            <a:lvl1pPr marL="342900" indent="-228600" eaLnBrk="1" fontAlgn="auto" hangingPunct="1">
              <a:spcBef>
                <a:spcPct val="20000"/>
              </a:spcBef>
              <a:spcAft>
                <a:spcPts val="0"/>
              </a:spcAft>
              <a:buClr>
                <a:schemeClr val="accent1"/>
              </a:buClr>
              <a:buFont typeface="Arial" pitchFamily="34" charset="0"/>
              <a:buChar char="•"/>
              <a:defRPr sz="3200">
                <a:latin typeface="+mn-lt"/>
              </a:defRPr>
            </a:lvl1pPr>
            <a:lvl2pPr marL="639763" indent="-228600">
              <a:spcBef>
                <a:spcPct val="20000"/>
              </a:spcBef>
              <a:buClr>
                <a:schemeClr val="accent2"/>
              </a:buClr>
              <a:buFont typeface="Arial" pitchFamily="34" charset="0"/>
              <a:buChar char="•"/>
              <a:defRPr sz="2000">
                <a:latin typeface="+mn-lt"/>
              </a:defRPr>
            </a:lvl2pPr>
            <a:lvl3pPr marL="1004888" indent="-228600">
              <a:spcBef>
                <a:spcPct val="20000"/>
              </a:spcBef>
              <a:buClr>
                <a:srgbClr val="726056"/>
              </a:buClr>
              <a:buFont typeface="Arial" pitchFamily="34" charset="0"/>
              <a:buChar char="•"/>
              <a:defRPr>
                <a:latin typeface="+mn-lt"/>
              </a:defRPr>
            </a:lvl3pPr>
            <a:lvl4pPr marL="1279525" indent="-228600">
              <a:spcBef>
                <a:spcPct val="20000"/>
              </a:spcBef>
              <a:buClr>
                <a:srgbClr val="4C5A6A"/>
              </a:buClr>
              <a:buFont typeface="Arial" pitchFamily="34" charset="0"/>
              <a:buChar char="•"/>
              <a:defRPr sz="1600">
                <a:latin typeface="+mn-lt"/>
              </a:defRPr>
            </a:lvl4pPr>
            <a:lvl5pPr marL="1554163" indent="-228600">
              <a:spcBef>
                <a:spcPct val="20000"/>
              </a:spcBef>
              <a:buClr>
                <a:srgbClr val="808DA0"/>
              </a:buClr>
              <a:buFont typeface="Arial" pitchFamily="34" charset="0"/>
              <a:buChar char="•"/>
              <a:defRPr sz="1400">
                <a:latin typeface="+mn-lt"/>
              </a:defRPr>
            </a:lvl5pPr>
            <a:lvl6pPr marL="1737360" indent="-182880">
              <a:spcBef>
                <a:spcPct val="20000"/>
              </a:spcBef>
              <a:buClr>
                <a:schemeClr val="accent1"/>
              </a:buClr>
              <a:buFont typeface="Arial" pitchFamily="34" charset="0"/>
              <a:buChar char="•"/>
              <a:defRPr sz="1400" baseline="0">
                <a:latin typeface="+mn-lt"/>
              </a:defRPr>
            </a:lvl6pPr>
            <a:lvl7pPr marL="1920240" indent="-182880">
              <a:spcBef>
                <a:spcPct val="20000"/>
              </a:spcBef>
              <a:buClr>
                <a:schemeClr val="accent2"/>
              </a:buClr>
              <a:buFont typeface="Arial" pitchFamily="34" charset="0"/>
              <a:buChar char="•"/>
              <a:defRPr sz="1400">
                <a:latin typeface="+mn-lt"/>
              </a:defRPr>
            </a:lvl7pPr>
            <a:lvl8pPr marL="2103120" indent="-182880">
              <a:spcBef>
                <a:spcPct val="20000"/>
              </a:spcBef>
              <a:buClr>
                <a:schemeClr val="accent3"/>
              </a:buClr>
              <a:buFont typeface="Arial" pitchFamily="34" charset="0"/>
              <a:buChar char="•"/>
              <a:defRPr sz="1400">
                <a:latin typeface="+mn-lt"/>
              </a:defRPr>
            </a:lvl8pPr>
            <a:lvl9pPr marL="2286000" indent="-182880">
              <a:spcBef>
                <a:spcPct val="20000"/>
              </a:spcBef>
              <a:buClr>
                <a:schemeClr val="accent4"/>
              </a:buClr>
              <a:buFont typeface="Arial" pitchFamily="34" charset="0"/>
              <a:buChar char="•"/>
              <a:defRPr sz="1400">
                <a:latin typeface="+mn-lt"/>
              </a:defRPr>
            </a:lvl9pPr>
          </a:lstStyle>
          <a:p>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4309" y="2082226"/>
            <a:ext cx="7610897" cy="3937574"/>
          </a:xfrm>
          <a:prstGeom prst="rect">
            <a:avLst/>
          </a:prstGeom>
        </p:spPr>
      </p:pic>
      <p:grpSp>
        <p:nvGrpSpPr>
          <p:cNvPr id="7" name="Group 6">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8"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2"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3"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9"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0"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1" name="Picture 10">
              <a:extLst>
                <a:ext uri="{FF2B5EF4-FFF2-40B4-BE49-F238E27FC236}">
                  <a16:creationId xmlns:a16="http://schemas.microsoft.com/office/drawing/2014/main" id="{45306521-71DC-4D92-A28C-554A3E5C6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427930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3961606" y="1981200"/>
            <a:ext cx="6553202" cy="4136512"/>
          </a:xfrm>
          <a:prstGeom prst="rect">
            <a:avLst/>
          </a:prstGeom>
        </p:spPr>
        <p:txBody>
          <a:bodyPr>
            <a:normAutofit/>
          </a:bodyPr>
          <a:lstStyle>
            <a:defPPr>
              <a:defRPr lang="en-US"/>
            </a:defPPr>
            <a:lvl1pPr marL="342900" indent="-228600" eaLnBrk="1" fontAlgn="auto" hangingPunct="1">
              <a:spcBef>
                <a:spcPct val="20000"/>
              </a:spcBef>
              <a:spcAft>
                <a:spcPts val="0"/>
              </a:spcAft>
              <a:buClr>
                <a:schemeClr val="accent1"/>
              </a:buClr>
              <a:buFont typeface="Arial" pitchFamily="34" charset="0"/>
              <a:buChar char="•"/>
              <a:defRPr sz="3200">
                <a:latin typeface="+mn-lt"/>
              </a:defRPr>
            </a:lvl1pPr>
            <a:lvl2pPr marL="639763" indent="-228600">
              <a:spcBef>
                <a:spcPct val="20000"/>
              </a:spcBef>
              <a:buClr>
                <a:schemeClr val="accent2"/>
              </a:buClr>
              <a:buFont typeface="Arial" pitchFamily="34" charset="0"/>
              <a:buChar char="•"/>
              <a:defRPr sz="2000">
                <a:latin typeface="+mn-lt"/>
              </a:defRPr>
            </a:lvl2pPr>
            <a:lvl3pPr marL="1004888" indent="-228600">
              <a:spcBef>
                <a:spcPct val="20000"/>
              </a:spcBef>
              <a:buClr>
                <a:srgbClr val="726056"/>
              </a:buClr>
              <a:buFont typeface="Arial" pitchFamily="34" charset="0"/>
              <a:buChar char="•"/>
              <a:defRPr>
                <a:latin typeface="+mn-lt"/>
              </a:defRPr>
            </a:lvl3pPr>
            <a:lvl4pPr marL="1279525" indent="-228600">
              <a:spcBef>
                <a:spcPct val="20000"/>
              </a:spcBef>
              <a:buClr>
                <a:srgbClr val="4C5A6A"/>
              </a:buClr>
              <a:buFont typeface="Arial" pitchFamily="34" charset="0"/>
              <a:buChar char="•"/>
              <a:defRPr sz="1600">
                <a:latin typeface="+mn-lt"/>
              </a:defRPr>
            </a:lvl4pPr>
            <a:lvl5pPr marL="1554163" indent="-228600">
              <a:spcBef>
                <a:spcPct val="20000"/>
              </a:spcBef>
              <a:buClr>
                <a:srgbClr val="808DA0"/>
              </a:buClr>
              <a:buFont typeface="Arial" pitchFamily="34" charset="0"/>
              <a:buChar char="•"/>
              <a:defRPr sz="1400">
                <a:latin typeface="+mn-lt"/>
              </a:defRPr>
            </a:lvl5pPr>
            <a:lvl6pPr marL="1737360" indent="-182880">
              <a:spcBef>
                <a:spcPct val="20000"/>
              </a:spcBef>
              <a:buClr>
                <a:schemeClr val="accent1"/>
              </a:buClr>
              <a:buFont typeface="Arial" pitchFamily="34" charset="0"/>
              <a:buChar char="•"/>
              <a:defRPr sz="1400" baseline="0">
                <a:latin typeface="+mn-lt"/>
              </a:defRPr>
            </a:lvl6pPr>
            <a:lvl7pPr marL="1920240" indent="-182880">
              <a:spcBef>
                <a:spcPct val="20000"/>
              </a:spcBef>
              <a:buClr>
                <a:schemeClr val="accent2"/>
              </a:buClr>
              <a:buFont typeface="Arial" pitchFamily="34" charset="0"/>
              <a:buChar char="•"/>
              <a:defRPr sz="1400">
                <a:latin typeface="+mn-lt"/>
              </a:defRPr>
            </a:lvl7pPr>
            <a:lvl8pPr marL="2103120" indent="-182880">
              <a:spcBef>
                <a:spcPct val="20000"/>
              </a:spcBef>
              <a:buClr>
                <a:schemeClr val="accent3"/>
              </a:buClr>
              <a:buFont typeface="Arial" pitchFamily="34" charset="0"/>
              <a:buChar char="•"/>
              <a:defRPr sz="1400">
                <a:latin typeface="+mn-lt"/>
              </a:defRPr>
            </a:lvl8pPr>
            <a:lvl9pPr marL="2286000" indent="-182880">
              <a:spcBef>
                <a:spcPct val="20000"/>
              </a:spcBef>
              <a:buClr>
                <a:schemeClr val="accent4"/>
              </a:buClr>
              <a:buFont typeface="Arial" pitchFamily="34" charset="0"/>
              <a:buChar char="•"/>
              <a:defRPr sz="1400">
                <a:latin typeface="+mn-lt"/>
              </a:defRPr>
            </a:lvl9pPr>
          </a:lstStyle>
          <a:p>
            <a:r>
              <a:rPr lang="en-US" dirty="0"/>
              <a:t>Type of the soil.</a:t>
            </a:r>
          </a:p>
          <a:p>
            <a:r>
              <a:rPr lang="en-US" dirty="0"/>
              <a:t>Moisture.</a:t>
            </a:r>
          </a:p>
          <a:p>
            <a:r>
              <a:rPr lang="en-US" dirty="0"/>
              <a:t>Dissolved salt in water.</a:t>
            </a:r>
          </a:p>
          <a:p>
            <a:r>
              <a:rPr lang="en-US" dirty="0"/>
              <a:t>Temperature.</a:t>
            </a:r>
          </a:p>
          <a:p>
            <a:r>
              <a:rPr lang="en-US" dirty="0"/>
              <a:t>Grain size and its distribution.</a:t>
            </a:r>
          </a:p>
          <a:p>
            <a:r>
              <a:rPr lang="en-US" dirty="0"/>
              <a:t>Seasonal variation.</a:t>
            </a:r>
          </a:p>
          <a:p>
            <a:r>
              <a:rPr lang="en-US" dirty="0"/>
              <a:t>Artificial treatment.</a:t>
            </a:r>
          </a:p>
        </p:txBody>
      </p:sp>
      <p:sp>
        <p:nvSpPr>
          <p:cNvPr id="7" name="Title 3"/>
          <p:cNvSpPr txBox="1">
            <a:spLocks/>
          </p:cNvSpPr>
          <p:nvPr/>
        </p:nvSpPr>
        <p:spPr>
          <a:xfrm>
            <a:off x="669584" y="1222541"/>
            <a:ext cx="10912022"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r>
              <a:rPr lang="en-US" sz="3200" b="1" dirty="0">
                <a:latin typeface="Aharoni" pitchFamily="2" charset="-79"/>
                <a:cs typeface="Aharoni" pitchFamily="2" charset="-79"/>
              </a:rPr>
              <a:t>Factors Affecting the Soil Resistivity</a:t>
            </a:r>
          </a:p>
        </p:txBody>
      </p:sp>
      <p:grpSp>
        <p:nvGrpSpPr>
          <p:cNvPr id="8" name="Group 7">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9"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3"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0"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1"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2" name="Picture 11">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3936823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hape 242"/>
          <p:cNvPicPr preferRelativeResize="0">
            <a:picLocks/>
          </p:cNvPicPr>
          <p:nvPr/>
        </p:nvPicPr>
        <p:blipFill rotWithShape="1">
          <a:blip r:embed="rId2" cstate="print">
            <a:alphaModFix/>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Lst>
          </a:blip>
          <a:srcRect t="32512" b="32512"/>
          <a:stretch/>
        </p:blipFill>
        <p:spPr>
          <a:xfrm>
            <a:off x="0" y="3329908"/>
            <a:ext cx="12190413" cy="1656235"/>
          </a:xfrm>
          <a:prstGeom prst="rect">
            <a:avLst/>
          </a:prstGeom>
          <a:solidFill>
            <a:schemeClr val="tx1">
              <a:lumMod val="65000"/>
              <a:lumOff val="35000"/>
            </a:schemeClr>
          </a:solidFill>
          <a:ln>
            <a:noFill/>
          </a:ln>
        </p:spPr>
      </p:pic>
      <p:grpSp>
        <p:nvGrpSpPr>
          <p:cNvPr id="21" name="Group 20">
            <a:extLst>
              <a:ext uri="{FF2B5EF4-FFF2-40B4-BE49-F238E27FC236}">
                <a16:creationId xmlns:a16="http://schemas.microsoft.com/office/drawing/2014/main" id="{5DE825FF-3CB0-4564-83DE-1ACDD041E10E}"/>
              </a:ext>
            </a:extLst>
          </p:cNvPr>
          <p:cNvGrpSpPr/>
          <p:nvPr/>
        </p:nvGrpSpPr>
        <p:grpSpPr>
          <a:xfrm>
            <a:off x="191057" y="298783"/>
            <a:ext cx="11739738" cy="6319949"/>
            <a:chOff x="191082" y="298369"/>
            <a:chExt cx="11741267" cy="6320772"/>
          </a:xfrm>
        </p:grpSpPr>
        <p:grpSp>
          <p:nvGrpSpPr>
            <p:cNvPr id="2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grpSp>
        <p:sp>
          <p:nvSpPr>
            <p:cNvPr id="2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13" tIns="45694" rIns="91413" bIns="45694"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2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289" algn="ctr" defTabSz="914309">
                <a:defRPr/>
              </a:pPr>
              <a:r>
                <a:rPr lang="en-US" sz="3800" spc="130" dirty="0">
                  <a:solidFill>
                    <a:srgbClr val="7030A0"/>
                  </a:solidFill>
                  <a:latin typeface="Haettenschweiler" pitchFamily="34" charset="0"/>
                </a:rPr>
                <a:t>INTER-TECH</a:t>
              </a:r>
            </a:p>
          </p:txBody>
        </p:sp>
        <p:pic>
          <p:nvPicPr>
            <p:cNvPr id="25" name="Picture 24">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0" name="Content Placeholder 2"/>
          <p:cNvSpPr txBox="1">
            <a:spLocks/>
          </p:cNvSpPr>
          <p:nvPr/>
        </p:nvSpPr>
        <p:spPr>
          <a:xfrm>
            <a:off x="1336255" y="3421192"/>
            <a:ext cx="9391461" cy="1903935"/>
          </a:xfrm>
          <a:prstGeom prst="rect">
            <a:avLst/>
          </a:prstGeom>
        </p:spPr>
        <p:txBody>
          <a:bodyPr vert="horz" lIns="91428" tIns="45714" rIns="91428"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600" b="1" dirty="0"/>
              <a:t>Earth Resistance Value is </a:t>
            </a:r>
          </a:p>
          <a:p>
            <a:pPr marL="0" indent="0" algn="ctr">
              <a:lnSpc>
                <a:spcPct val="100000"/>
              </a:lnSpc>
              <a:buNone/>
            </a:pPr>
            <a:r>
              <a:rPr lang="en-US" sz="3600" b="1" dirty="0"/>
              <a:t>Directly Proportional to Soil Resistivity </a:t>
            </a:r>
          </a:p>
        </p:txBody>
      </p:sp>
      <p:sp>
        <p:nvSpPr>
          <p:cNvPr id="33" name="Title 1"/>
          <p:cNvSpPr>
            <a:spLocks noGrp="1"/>
          </p:cNvSpPr>
          <p:nvPr>
            <p:ph type="title"/>
          </p:nvPr>
        </p:nvSpPr>
        <p:spPr>
          <a:xfrm>
            <a:off x="1731619" y="791329"/>
            <a:ext cx="8351959" cy="1325390"/>
          </a:xfrm>
        </p:spPr>
        <p:txBody>
          <a:bodyPr>
            <a:normAutofit/>
          </a:bodyPr>
          <a:lstStyle/>
          <a:p>
            <a:pPr algn="ctr"/>
            <a:r>
              <a:rPr lang="en-US" sz="3600" b="1" dirty="0">
                <a:latin typeface="Calibri Body"/>
              </a:rPr>
              <a:t>Relationship between Earth Resistance &amp; Soil Resistivity</a:t>
            </a:r>
          </a:p>
        </p:txBody>
      </p:sp>
    </p:spTree>
    <p:extLst>
      <p:ext uri="{BB962C8B-B14F-4D97-AF65-F5344CB8AC3E}">
        <p14:creationId xmlns:p14="http://schemas.microsoft.com/office/powerpoint/2010/main" val="3688931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Shape 242"/>
          <p:cNvPicPr preferRelativeResize="0">
            <a:picLocks/>
          </p:cNvPicPr>
          <p:nvPr/>
        </p:nvPicPr>
        <p:blipFill rotWithShape="1">
          <a:blip r:embed="rId2" cstate="print">
            <a:alphaModFix/>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Lst>
          </a:blip>
          <a:srcRect t="32512" b="32512"/>
          <a:stretch/>
        </p:blipFill>
        <p:spPr>
          <a:xfrm>
            <a:off x="0" y="2623207"/>
            <a:ext cx="12190413" cy="3647664"/>
          </a:xfrm>
          <a:prstGeom prst="rect">
            <a:avLst/>
          </a:prstGeom>
          <a:solidFill>
            <a:schemeClr val="tx1">
              <a:lumMod val="65000"/>
              <a:lumOff val="35000"/>
            </a:schemeClr>
          </a:solidFill>
          <a:ln>
            <a:noFill/>
          </a:ln>
        </p:spPr>
      </p:pic>
      <p:grpSp>
        <p:nvGrpSpPr>
          <p:cNvPr id="21" name="Group 20">
            <a:extLst>
              <a:ext uri="{FF2B5EF4-FFF2-40B4-BE49-F238E27FC236}">
                <a16:creationId xmlns:a16="http://schemas.microsoft.com/office/drawing/2014/main" id="{5DE825FF-3CB0-4564-83DE-1ACDD041E10E}"/>
              </a:ext>
            </a:extLst>
          </p:cNvPr>
          <p:cNvGrpSpPr/>
          <p:nvPr/>
        </p:nvGrpSpPr>
        <p:grpSpPr>
          <a:xfrm>
            <a:off x="191057" y="298783"/>
            <a:ext cx="11739738" cy="6319949"/>
            <a:chOff x="191082" y="298369"/>
            <a:chExt cx="11741267" cy="6320772"/>
          </a:xfrm>
        </p:grpSpPr>
        <p:grpSp>
          <p:nvGrpSpPr>
            <p:cNvPr id="2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grpSp>
        <p:sp>
          <p:nvSpPr>
            <p:cNvPr id="2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13" tIns="45694" rIns="91413" bIns="45694"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2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289" algn="ctr" defTabSz="914309">
                <a:defRPr/>
              </a:pPr>
              <a:r>
                <a:rPr lang="en-US" sz="3800" spc="130" dirty="0">
                  <a:solidFill>
                    <a:srgbClr val="7030A0"/>
                  </a:solidFill>
                  <a:latin typeface="Haettenschweiler" pitchFamily="34" charset="0"/>
                </a:rPr>
                <a:t>INTER-TECH</a:t>
              </a:r>
            </a:p>
          </p:txBody>
        </p:sp>
        <p:pic>
          <p:nvPicPr>
            <p:cNvPr id="25" name="Picture 24">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0" name="Content Placeholder 2"/>
          <p:cNvSpPr txBox="1">
            <a:spLocks/>
          </p:cNvSpPr>
          <p:nvPr/>
        </p:nvSpPr>
        <p:spPr>
          <a:xfrm>
            <a:off x="590320" y="2623207"/>
            <a:ext cx="5273707" cy="3647664"/>
          </a:xfrm>
          <a:prstGeom prst="rect">
            <a:avLst/>
          </a:prstGeom>
          <a:solidFill>
            <a:schemeClr val="tx2">
              <a:lumMod val="20000"/>
              <a:lumOff val="80000"/>
            </a:schemeClr>
          </a:solidFill>
          <a:ln w="28575">
            <a:solidFill>
              <a:schemeClr val="tx1"/>
            </a:solidFill>
          </a:ln>
        </p:spPr>
        <p:txBody>
          <a:bodyPr vert="horz" lIns="91428" tIns="45714" rIns="91428"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600" b="1" dirty="0"/>
              <a:t>Example 1.</a:t>
            </a:r>
          </a:p>
          <a:p>
            <a:pPr marL="0" indent="0" algn="ctr">
              <a:lnSpc>
                <a:spcPct val="100000"/>
              </a:lnSpc>
              <a:buNone/>
            </a:pPr>
            <a:r>
              <a:rPr lang="en-US" sz="3600" b="1" dirty="0"/>
              <a:t>IAF </a:t>
            </a:r>
            <a:r>
              <a:rPr lang="en-US" sz="3600" b="1" dirty="0" err="1"/>
              <a:t>Palam</a:t>
            </a:r>
            <a:r>
              <a:rPr lang="en-US" sz="3600" b="1" dirty="0"/>
              <a:t>, New Delhi</a:t>
            </a:r>
          </a:p>
          <a:p>
            <a:pPr marL="0" indent="0">
              <a:lnSpc>
                <a:spcPct val="100000"/>
              </a:lnSpc>
              <a:spcBef>
                <a:spcPts val="0"/>
              </a:spcBef>
              <a:buNone/>
            </a:pPr>
            <a:r>
              <a:rPr lang="en-US" b="1" dirty="0"/>
              <a:t>Installed on - 14 December 2012</a:t>
            </a:r>
          </a:p>
          <a:p>
            <a:pPr marL="0" indent="0">
              <a:lnSpc>
                <a:spcPct val="100000"/>
              </a:lnSpc>
              <a:spcBef>
                <a:spcPts val="0"/>
              </a:spcBef>
              <a:buNone/>
            </a:pPr>
            <a:r>
              <a:rPr lang="en-US" b="1" dirty="0"/>
              <a:t>Length of Electrode -</a:t>
            </a:r>
            <a:endParaRPr lang="en-US" b="1" dirty="0">
              <a:solidFill>
                <a:srgbClr val="FFFF00"/>
              </a:solidFill>
            </a:endParaRPr>
          </a:p>
          <a:p>
            <a:pPr marL="0" indent="0">
              <a:lnSpc>
                <a:spcPct val="100000"/>
              </a:lnSpc>
              <a:spcBef>
                <a:spcPts val="0"/>
              </a:spcBef>
              <a:buNone/>
            </a:pPr>
            <a:r>
              <a:rPr lang="en-US" b="1" dirty="0"/>
              <a:t>ER Achieved – 0.76 Ohm</a:t>
            </a:r>
          </a:p>
          <a:p>
            <a:pPr marL="0" indent="0">
              <a:lnSpc>
                <a:spcPct val="100000"/>
              </a:lnSpc>
              <a:spcBef>
                <a:spcPts val="0"/>
              </a:spcBef>
              <a:buNone/>
            </a:pPr>
            <a:r>
              <a:rPr lang="en-US" b="1" dirty="0"/>
              <a:t>Signed by – Ajay Sharma, Major,  </a:t>
            </a:r>
            <a:r>
              <a:rPr lang="en-US" b="1" dirty="0" err="1"/>
              <a:t>Garrision</a:t>
            </a:r>
            <a:r>
              <a:rPr lang="en-US" b="1" dirty="0"/>
              <a:t> </a:t>
            </a:r>
            <a:r>
              <a:rPr lang="en-US" b="1" dirty="0" err="1"/>
              <a:t>Enginer</a:t>
            </a:r>
            <a:endParaRPr lang="en-US" b="1" dirty="0"/>
          </a:p>
        </p:txBody>
      </p:sp>
      <p:sp>
        <p:nvSpPr>
          <p:cNvPr id="33" name="Title 1"/>
          <p:cNvSpPr>
            <a:spLocks noGrp="1"/>
          </p:cNvSpPr>
          <p:nvPr>
            <p:ph type="title"/>
          </p:nvPr>
        </p:nvSpPr>
        <p:spPr>
          <a:xfrm>
            <a:off x="838091" y="1240367"/>
            <a:ext cx="10514231" cy="1325390"/>
          </a:xfrm>
        </p:spPr>
        <p:txBody>
          <a:bodyPr>
            <a:normAutofit fontScale="90000"/>
          </a:bodyPr>
          <a:lstStyle/>
          <a:p>
            <a:pPr algn="ctr"/>
            <a:r>
              <a:rPr lang="en-US" sz="3600" b="1" dirty="0">
                <a:latin typeface="Calibri Body"/>
              </a:rPr>
              <a:t>Typical Example of Relationship of Soil Resistivity </a:t>
            </a:r>
            <a:br>
              <a:rPr lang="en-US" sz="3600" b="1" dirty="0">
                <a:latin typeface="Calibri Body"/>
              </a:rPr>
            </a:br>
            <a:r>
              <a:rPr lang="en-US" sz="3600" b="1" dirty="0">
                <a:latin typeface="Calibri Body"/>
              </a:rPr>
              <a:t>to Achieve ER = Less than 1 Ohm</a:t>
            </a:r>
            <a:br>
              <a:rPr lang="en-US" sz="3600" b="1" dirty="0">
                <a:latin typeface="Calibri Body"/>
              </a:rPr>
            </a:br>
            <a:r>
              <a:rPr lang="en-US" b="1" dirty="0">
                <a:latin typeface="Calibri Body"/>
              </a:rPr>
              <a:t> </a:t>
            </a:r>
          </a:p>
        </p:txBody>
      </p:sp>
      <p:sp>
        <p:nvSpPr>
          <p:cNvPr id="13" name="Content Placeholder 2"/>
          <p:cNvSpPr txBox="1">
            <a:spLocks/>
          </p:cNvSpPr>
          <p:nvPr/>
        </p:nvSpPr>
        <p:spPr>
          <a:xfrm>
            <a:off x="6322946" y="2623207"/>
            <a:ext cx="5263217" cy="3647664"/>
          </a:xfrm>
          <a:prstGeom prst="rect">
            <a:avLst/>
          </a:prstGeom>
          <a:solidFill>
            <a:schemeClr val="tx2">
              <a:lumMod val="20000"/>
              <a:lumOff val="80000"/>
            </a:schemeClr>
          </a:solidFill>
          <a:ln w="28575">
            <a:solidFill>
              <a:schemeClr val="tx1"/>
            </a:solidFill>
          </a:ln>
        </p:spPr>
        <p:txBody>
          <a:bodyPr vert="horz" lIns="91428" tIns="45714" rIns="91428" bIns="4571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3600" b="1" dirty="0"/>
              <a:t>Example 2.</a:t>
            </a:r>
          </a:p>
          <a:p>
            <a:pPr marL="0" indent="0" algn="ctr">
              <a:lnSpc>
                <a:spcPct val="100000"/>
              </a:lnSpc>
              <a:buNone/>
            </a:pPr>
            <a:r>
              <a:rPr lang="en-US" sz="3600" b="1" dirty="0" err="1"/>
              <a:t>Prasar</a:t>
            </a:r>
            <a:r>
              <a:rPr lang="en-US" sz="3600" b="1" dirty="0"/>
              <a:t> Bharti, New Delhi</a:t>
            </a:r>
          </a:p>
          <a:p>
            <a:pPr marL="0" indent="0">
              <a:lnSpc>
                <a:spcPct val="100000"/>
              </a:lnSpc>
              <a:spcBef>
                <a:spcPts val="0"/>
              </a:spcBef>
              <a:buNone/>
            </a:pPr>
            <a:r>
              <a:rPr lang="en-US" b="1" dirty="0"/>
              <a:t>Installed on -  08 December 2012</a:t>
            </a:r>
          </a:p>
          <a:p>
            <a:pPr marL="0" indent="0">
              <a:lnSpc>
                <a:spcPct val="100000"/>
              </a:lnSpc>
              <a:spcBef>
                <a:spcPts val="0"/>
              </a:spcBef>
              <a:buNone/>
            </a:pPr>
            <a:r>
              <a:rPr lang="en-US" b="1" dirty="0"/>
              <a:t>Length of Electrode – </a:t>
            </a:r>
            <a:endParaRPr lang="en-US" b="1" dirty="0">
              <a:solidFill>
                <a:srgbClr val="FFFF00"/>
              </a:solidFill>
            </a:endParaRPr>
          </a:p>
          <a:p>
            <a:pPr marL="0" indent="0">
              <a:lnSpc>
                <a:spcPct val="100000"/>
              </a:lnSpc>
              <a:spcBef>
                <a:spcPts val="0"/>
              </a:spcBef>
              <a:buNone/>
            </a:pPr>
            <a:r>
              <a:rPr lang="en-US" b="1" dirty="0"/>
              <a:t>ER Achieved - 0.76 Ohm</a:t>
            </a:r>
          </a:p>
          <a:p>
            <a:pPr marL="0" indent="0">
              <a:lnSpc>
                <a:spcPct val="100000"/>
              </a:lnSpc>
              <a:spcBef>
                <a:spcPts val="0"/>
              </a:spcBef>
              <a:buNone/>
            </a:pPr>
            <a:r>
              <a:rPr lang="en-US" b="1" dirty="0"/>
              <a:t>Signed by – </a:t>
            </a:r>
            <a:r>
              <a:rPr lang="en-US" b="1" dirty="0" err="1"/>
              <a:t>Jitendra</a:t>
            </a:r>
            <a:r>
              <a:rPr lang="en-US" b="1" dirty="0"/>
              <a:t> </a:t>
            </a:r>
            <a:r>
              <a:rPr lang="en-US" b="1" dirty="0" err="1"/>
              <a:t>Sarswat</a:t>
            </a:r>
            <a:r>
              <a:rPr lang="en-US" b="1" dirty="0"/>
              <a:t>, AE,  DDG (E)</a:t>
            </a:r>
          </a:p>
        </p:txBody>
      </p:sp>
      <p:sp>
        <p:nvSpPr>
          <p:cNvPr id="14" name="Title 1"/>
          <p:cNvSpPr txBox="1">
            <a:spLocks/>
          </p:cNvSpPr>
          <p:nvPr/>
        </p:nvSpPr>
        <p:spPr>
          <a:xfrm>
            <a:off x="3861404" y="4406404"/>
            <a:ext cx="1671092" cy="300326"/>
          </a:xfrm>
          <a:prstGeom prst="rect">
            <a:avLst/>
          </a:prstGeom>
          <a:solidFill>
            <a:srgbClr val="FFFF00"/>
          </a:solidFill>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Calibri Body"/>
              </a:rPr>
              <a:t>30 Meters</a:t>
            </a:r>
          </a:p>
        </p:txBody>
      </p:sp>
      <p:sp>
        <p:nvSpPr>
          <p:cNvPr id="15" name="Title 1"/>
          <p:cNvSpPr txBox="1">
            <a:spLocks/>
          </p:cNvSpPr>
          <p:nvPr/>
        </p:nvSpPr>
        <p:spPr>
          <a:xfrm>
            <a:off x="9524596" y="4406436"/>
            <a:ext cx="1827725" cy="300325"/>
          </a:xfrm>
          <a:prstGeom prst="rect">
            <a:avLst/>
          </a:prstGeom>
          <a:solidFill>
            <a:srgbClr val="FFFF00"/>
          </a:solidFill>
        </p:spPr>
        <p:txBody>
          <a:bodyPr vert="horz" lIns="91428" tIns="45714" rIns="91428" bIns="4571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latin typeface="Calibri Body"/>
              </a:rPr>
              <a:t>4.5 Meters</a:t>
            </a:r>
          </a:p>
        </p:txBody>
      </p:sp>
    </p:spTree>
    <p:extLst>
      <p:ext uri="{BB962C8B-B14F-4D97-AF65-F5344CB8AC3E}">
        <p14:creationId xmlns:p14="http://schemas.microsoft.com/office/powerpoint/2010/main" val="236747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2" name="Shape 242"/>
          <p:cNvPicPr preferRelativeResize="0">
            <a:picLocks/>
          </p:cNvPicPr>
          <p:nvPr/>
        </p:nvPicPr>
        <p:blipFill rotWithShape="1">
          <a:blip r:embed="rId3">
            <a:alphaModFix/>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t="32512" b="32512"/>
          <a:stretch/>
        </p:blipFill>
        <p:spPr>
          <a:xfrm>
            <a:off x="0" y="2541440"/>
            <a:ext cx="12190413" cy="2296341"/>
          </a:xfrm>
          <a:prstGeom prst="rect">
            <a:avLst/>
          </a:prstGeom>
          <a:solidFill>
            <a:schemeClr val="tx1">
              <a:lumMod val="65000"/>
              <a:lumOff val="35000"/>
            </a:schemeClr>
          </a:solidFill>
          <a:ln>
            <a:noFill/>
          </a:ln>
        </p:spPr>
      </p:pic>
      <p:sp>
        <p:nvSpPr>
          <p:cNvPr id="263" name="Shape 263"/>
          <p:cNvSpPr txBox="1"/>
          <p:nvPr/>
        </p:nvSpPr>
        <p:spPr>
          <a:xfrm>
            <a:off x="700496" y="1248906"/>
            <a:ext cx="4445916" cy="276963"/>
          </a:xfrm>
          <a:prstGeom prst="rect">
            <a:avLst/>
          </a:prstGeom>
          <a:noFill/>
          <a:ln>
            <a:noFill/>
          </a:ln>
        </p:spPr>
        <p:txBody>
          <a:bodyPr spcFirstLastPara="1" wrap="square" lIns="91413" tIns="45694" rIns="91413" bIns="45694" anchor="t" anchorCtr="0">
            <a:noAutofit/>
          </a:bodyPr>
          <a:lstStyle/>
          <a:p>
            <a:endParaRPr sz="1200" b="1" dirty="0">
              <a:solidFill>
                <a:schemeClr val="lt1"/>
              </a:solidFill>
              <a:latin typeface="Open Sans"/>
              <a:ea typeface="Open Sans"/>
              <a:cs typeface="Open Sans"/>
              <a:sym typeface="Open Sans"/>
            </a:endParaRPr>
          </a:p>
        </p:txBody>
      </p:sp>
      <p:grpSp>
        <p:nvGrpSpPr>
          <p:cNvPr id="10" name="Group 9"/>
          <p:cNvGrpSpPr/>
          <p:nvPr/>
        </p:nvGrpSpPr>
        <p:grpSpPr>
          <a:xfrm>
            <a:off x="375865" y="6199348"/>
            <a:ext cx="1626880" cy="419409"/>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13" tIns="45694" rIns="91413" bIns="45694"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596" y="327375"/>
            <a:ext cx="2406199" cy="632183"/>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289" algn="ctr" defTabSz="914309">
              <a:defRPr/>
            </a:pPr>
            <a:r>
              <a:rPr lang="en-US" sz="3800" spc="130" dirty="0">
                <a:solidFill>
                  <a:srgbClr val="7030A0"/>
                </a:solidFill>
                <a:latin typeface="Haettenschweiler" pitchFamily="34" charset="0"/>
              </a:rPr>
              <a:t>INTER-TECH</a:t>
            </a:r>
          </a:p>
        </p:txBody>
      </p:sp>
      <p:sp>
        <p:nvSpPr>
          <p:cNvPr id="18" name="Title 3"/>
          <p:cNvSpPr txBox="1">
            <a:spLocks/>
          </p:cNvSpPr>
          <p:nvPr/>
        </p:nvSpPr>
        <p:spPr>
          <a:xfrm>
            <a:off x="250817" y="207427"/>
            <a:ext cx="4895615" cy="758726"/>
          </a:xfrm>
          <a:prstGeom prst="rect">
            <a:avLst/>
          </a:prstGeom>
        </p:spPr>
        <p:txBody>
          <a:bodyPr vert="horz" lIns="91428" tIns="45714" rIns="91428" bIns="45714"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solidFill>
                  <a:schemeClr val="tx2"/>
                </a:solidFill>
                <a:latin typeface="Open Sans" panose="020B0606030504020204" pitchFamily="34" charset="0"/>
                <a:ea typeface="Open Sans" panose="020B0606030504020204" pitchFamily="34" charset="0"/>
                <a:cs typeface="Open Sans" panose="020B0606030504020204" pitchFamily="34" charset="0"/>
              </a:rPr>
              <a:t>Soil pH Map of India</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206" y="1206887"/>
            <a:ext cx="4705499" cy="5415501"/>
          </a:xfrm>
          <a:prstGeom prst="rect">
            <a:avLst/>
          </a:prstGeom>
        </p:spPr>
      </p:pic>
    </p:spTree>
    <p:extLst>
      <p:ext uri="{BB962C8B-B14F-4D97-AF65-F5344CB8AC3E}">
        <p14:creationId xmlns:p14="http://schemas.microsoft.com/office/powerpoint/2010/main" val="20775911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76991" y="762000"/>
            <a:ext cx="11277600" cy="1143000"/>
          </a:xfrm>
        </p:spPr>
        <p:txBody>
          <a:bodyPr vert="horz" lIns="91440" tIns="45720" rIns="91440" bIns="45720" rtlCol="0" anchor="ctr">
            <a:normAutofit/>
          </a:bodyPr>
          <a:lstStyle/>
          <a:p>
            <a:pPr marL="342900" indent="-228600" eaLnBrk="1" fontAlgn="auto" hangingPunct="1">
              <a:spcBef>
                <a:spcPct val="20000"/>
              </a:spcBef>
              <a:spcAft>
                <a:spcPts val="0"/>
              </a:spcAft>
              <a:buClr>
                <a:schemeClr val="accent1"/>
              </a:buClr>
              <a:buFont typeface="Wingdings" pitchFamily="2" charset="2"/>
              <a:buNone/>
            </a:pPr>
            <a:r>
              <a:rPr lang="en-US" sz="3600" b="1" dirty="0">
                <a:solidFill>
                  <a:srgbClr val="6515A7"/>
                </a:solidFill>
              </a:rPr>
              <a:t>  </a:t>
            </a:r>
            <a:r>
              <a:rPr lang="en-US" sz="3200" b="1" dirty="0">
                <a:solidFill>
                  <a:schemeClr val="tx2"/>
                </a:solidFill>
              </a:rPr>
              <a:t>Spacing  between the 2 Earth Pits</a:t>
            </a:r>
            <a:endParaRPr lang="en-US" sz="3600" b="1" dirty="0">
              <a:solidFill>
                <a:schemeClr val="tx2"/>
              </a:solidFill>
            </a:endParaRPr>
          </a:p>
        </p:txBody>
      </p:sp>
      <p:sp>
        <p:nvSpPr>
          <p:cNvPr id="29701"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3732BEF-F713-4F7C-841E-71A0E48BB8C9}" type="slidenum">
              <a:rPr lang="en-US" altLang="en-US">
                <a:solidFill>
                  <a:srgbClr val="FFFFFF"/>
                </a:solidFill>
              </a:rPr>
              <a:pPr/>
              <a:t>28</a:t>
            </a:fld>
            <a:endParaRPr lang="en-US" altLang="en-US">
              <a:solidFill>
                <a:srgbClr val="FFFFFF"/>
              </a:solidFill>
            </a:endParaRPr>
          </a:p>
        </p:txBody>
      </p:sp>
      <p:pic>
        <p:nvPicPr>
          <p:cNvPr id="29700" name="Picture 6" descr="groun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4527" y="1958978"/>
            <a:ext cx="905028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8"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2"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3"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9"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0"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1" name="Picture 10">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24904746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76974" y="1070105"/>
            <a:ext cx="11353801" cy="758825"/>
          </a:xfrm>
        </p:spPr>
        <p:txBody>
          <a:bodyPr vert="horz" lIns="91440" tIns="45720" rIns="91440" bIns="45720" rtlCol="0" anchor="ctr">
            <a:noAutofit/>
          </a:bodyPr>
          <a:lstStyle/>
          <a:p>
            <a:pPr>
              <a:spcBef>
                <a:spcPct val="50000"/>
              </a:spcBef>
              <a:defRPr/>
            </a:pPr>
            <a:r>
              <a:rPr lang="en-GB" sz="3600" b="1" dirty="0">
                <a:solidFill>
                  <a:schemeClr val="tx2"/>
                </a:solidFill>
                <a:latin typeface="Times New Roman" pitchFamily="18" charset="0"/>
                <a:cs typeface="Times New Roman" pitchFamily="18" charset="0"/>
              </a:rPr>
              <a:t>Sphere of Influence </a:t>
            </a:r>
          </a:p>
        </p:txBody>
      </p:sp>
      <p:sp>
        <p:nvSpPr>
          <p:cNvPr id="3" name="Slide Number Placeholder 2"/>
          <p:cNvSpPr>
            <a:spLocks noGrp="1"/>
          </p:cNvSpPr>
          <p:nvPr>
            <p:ph type="sldNum" sz="quarter" idx="12"/>
          </p:nvPr>
        </p:nvSpPr>
        <p:spPr/>
        <p:txBody>
          <a:bodyPr/>
          <a:lstStyle/>
          <a:p>
            <a:pPr>
              <a:defRPr/>
            </a:pPr>
            <a:fld id="{42389AD8-A025-4109-844A-DAC9509AEE5E}" type="slidenum">
              <a:rPr lang="en-US" altLang="en-US" smtClean="0"/>
              <a:pPr>
                <a:defRPr/>
              </a:pPr>
              <a:t>29</a:t>
            </a:fld>
            <a:endParaRPr lang="en-US" altLang="en-US"/>
          </a:p>
        </p:txBody>
      </p:sp>
      <p:sp>
        <p:nvSpPr>
          <p:cNvPr id="4" name="Content Placeholder 4"/>
          <p:cNvSpPr txBox="1">
            <a:spLocks/>
          </p:cNvSpPr>
          <p:nvPr/>
        </p:nvSpPr>
        <p:spPr>
          <a:xfrm>
            <a:off x="2447964" y="3823624"/>
            <a:ext cx="6390491" cy="367376"/>
          </a:xfrm>
          <a:prstGeom prst="rect">
            <a:avLst/>
          </a:prstGeom>
        </p:spPr>
        <p:txBody>
          <a:bodyPr>
            <a:noAutofit/>
          </a:bodyPr>
          <a:lstStyle>
            <a:defPPr>
              <a:defRPr lang="en-US"/>
            </a:defPPr>
            <a:lvl1pPr marL="342900" indent="-228600" eaLnBrk="1" fontAlgn="auto" hangingPunct="1">
              <a:spcBef>
                <a:spcPct val="20000"/>
              </a:spcBef>
              <a:spcAft>
                <a:spcPts val="0"/>
              </a:spcAft>
              <a:buClr>
                <a:schemeClr val="accent1"/>
              </a:buClr>
              <a:buFont typeface="Arial" pitchFamily="34" charset="0"/>
              <a:buChar char="•"/>
              <a:defRPr sz="3200">
                <a:latin typeface="+mn-lt"/>
              </a:defRPr>
            </a:lvl1pPr>
            <a:lvl2pPr marL="639763" indent="-228600">
              <a:spcBef>
                <a:spcPct val="20000"/>
              </a:spcBef>
              <a:buClr>
                <a:schemeClr val="accent2"/>
              </a:buClr>
              <a:buFont typeface="Arial" pitchFamily="34" charset="0"/>
              <a:buChar char="•"/>
              <a:defRPr sz="2000">
                <a:latin typeface="+mn-lt"/>
              </a:defRPr>
            </a:lvl2pPr>
            <a:lvl3pPr marL="1004888" indent="-228600">
              <a:spcBef>
                <a:spcPct val="20000"/>
              </a:spcBef>
              <a:buClr>
                <a:srgbClr val="726056"/>
              </a:buClr>
              <a:buFont typeface="Arial" pitchFamily="34" charset="0"/>
              <a:buChar char="•"/>
              <a:defRPr>
                <a:latin typeface="+mn-lt"/>
              </a:defRPr>
            </a:lvl3pPr>
            <a:lvl4pPr marL="1279525" indent="-228600">
              <a:spcBef>
                <a:spcPct val="20000"/>
              </a:spcBef>
              <a:buClr>
                <a:srgbClr val="4C5A6A"/>
              </a:buClr>
              <a:buFont typeface="Arial" pitchFamily="34" charset="0"/>
              <a:buChar char="•"/>
              <a:defRPr sz="1600">
                <a:latin typeface="+mn-lt"/>
              </a:defRPr>
            </a:lvl4pPr>
            <a:lvl5pPr marL="1554163" indent="-228600">
              <a:spcBef>
                <a:spcPct val="20000"/>
              </a:spcBef>
              <a:buClr>
                <a:srgbClr val="808DA0"/>
              </a:buClr>
              <a:buFont typeface="Arial" pitchFamily="34" charset="0"/>
              <a:buChar char="•"/>
              <a:defRPr sz="1400">
                <a:latin typeface="+mn-lt"/>
              </a:defRPr>
            </a:lvl5pPr>
            <a:lvl6pPr marL="1737360" indent="-182880">
              <a:spcBef>
                <a:spcPct val="20000"/>
              </a:spcBef>
              <a:buClr>
                <a:schemeClr val="accent1"/>
              </a:buClr>
              <a:buFont typeface="Arial" pitchFamily="34" charset="0"/>
              <a:buChar char="•"/>
              <a:defRPr sz="1400" baseline="0">
                <a:latin typeface="+mn-lt"/>
              </a:defRPr>
            </a:lvl6pPr>
            <a:lvl7pPr marL="1920240" indent="-182880">
              <a:spcBef>
                <a:spcPct val="20000"/>
              </a:spcBef>
              <a:buClr>
                <a:schemeClr val="accent2"/>
              </a:buClr>
              <a:buFont typeface="Arial" pitchFamily="34" charset="0"/>
              <a:buChar char="•"/>
              <a:defRPr sz="1400">
                <a:latin typeface="+mn-lt"/>
              </a:defRPr>
            </a:lvl7pPr>
            <a:lvl8pPr marL="2103120" indent="-182880">
              <a:spcBef>
                <a:spcPct val="20000"/>
              </a:spcBef>
              <a:buClr>
                <a:schemeClr val="accent3"/>
              </a:buClr>
              <a:buFont typeface="Arial" pitchFamily="34" charset="0"/>
              <a:buChar char="•"/>
              <a:defRPr sz="1400">
                <a:latin typeface="+mn-lt"/>
              </a:defRPr>
            </a:lvl8pPr>
            <a:lvl9pPr marL="2286000" indent="-182880">
              <a:spcBef>
                <a:spcPct val="20000"/>
              </a:spcBef>
              <a:buClr>
                <a:schemeClr val="accent4"/>
              </a:buClr>
              <a:buFont typeface="Arial" pitchFamily="34" charset="0"/>
              <a:buChar char="•"/>
              <a:defRPr sz="1400">
                <a:latin typeface="+mn-lt"/>
              </a:defRPr>
            </a:lvl9pPr>
          </a:lstStyle>
          <a:p>
            <a:pPr marL="114300" indent="0">
              <a:buNone/>
            </a:pPr>
            <a:r>
              <a:rPr lang="en-IN" sz="1600" b="1" dirty="0"/>
              <a:t>Effective resistance areas (no overlapping with properly spaced rods)</a:t>
            </a:r>
            <a:endParaRPr lang="en-IN" sz="1600" dirty="0"/>
          </a:p>
        </p:txBody>
      </p:sp>
      <p:pic>
        <p:nvPicPr>
          <p:cNvPr id="9" name="Picture 8"/>
          <p:cNvPicPr/>
          <p:nvPr/>
        </p:nvPicPr>
        <p:blipFill>
          <a:blip r:embed="rId2" cstate="print"/>
          <a:srcRect/>
          <a:stretch>
            <a:fillRect/>
          </a:stretch>
        </p:blipFill>
        <p:spPr bwMode="auto">
          <a:xfrm>
            <a:off x="2447967" y="2057400"/>
            <a:ext cx="6186988" cy="1828800"/>
          </a:xfrm>
          <a:prstGeom prst="rect">
            <a:avLst/>
          </a:prstGeom>
          <a:noFill/>
        </p:spPr>
      </p:pic>
      <p:pic>
        <p:nvPicPr>
          <p:cNvPr id="10" name="Picture 9"/>
          <p:cNvPicPr/>
          <p:nvPr/>
        </p:nvPicPr>
        <p:blipFill>
          <a:blip r:embed="rId3" cstate="print"/>
          <a:srcRect/>
          <a:stretch>
            <a:fillRect/>
          </a:stretch>
        </p:blipFill>
        <p:spPr bwMode="auto">
          <a:xfrm>
            <a:off x="2447967" y="4370594"/>
            <a:ext cx="6186988" cy="1752600"/>
          </a:xfrm>
          <a:prstGeom prst="rect">
            <a:avLst/>
          </a:prstGeom>
          <a:noFill/>
        </p:spPr>
      </p:pic>
      <p:sp>
        <p:nvSpPr>
          <p:cNvPr id="13" name="Content Placeholder 4"/>
          <p:cNvSpPr txBox="1">
            <a:spLocks/>
          </p:cNvSpPr>
          <p:nvPr/>
        </p:nvSpPr>
        <p:spPr>
          <a:xfrm>
            <a:off x="2234868" y="6123377"/>
            <a:ext cx="6603538" cy="734753"/>
          </a:xfrm>
          <a:prstGeom prst="rect">
            <a:avLst/>
          </a:prstGeom>
        </p:spPr>
        <p:txBody>
          <a:bodyPr>
            <a:normAutofit/>
          </a:bodyPr>
          <a:lstStyle>
            <a:defPPr>
              <a:defRPr lang="en-US"/>
            </a:defPPr>
            <a:lvl1pPr marL="342900" indent="-228600" eaLnBrk="1" fontAlgn="auto" hangingPunct="1">
              <a:spcBef>
                <a:spcPct val="20000"/>
              </a:spcBef>
              <a:spcAft>
                <a:spcPts val="0"/>
              </a:spcAft>
              <a:buClr>
                <a:schemeClr val="accent1"/>
              </a:buClr>
              <a:buFont typeface="Arial" pitchFamily="34" charset="0"/>
              <a:buChar char="•"/>
              <a:defRPr sz="3200">
                <a:latin typeface="+mn-lt"/>
              </a:defRPr>
            </a:lvl1pPr>
            <a:lvl2pPr marL="639763" indent="-228600">
              <a:spcBef>
                <a:spcPct val="20000"/>
              </a:spcBef>
              <a:buClr>
                <a:schemeClr val="accent2"/>
              </a:buClr>
              <a:buFont typeface="Arial" pitchFamily="34" charset="0"/>
              <a:buChar char="•"/>
              <a:defRPr sz="2000">
                <a:latin typeface="+mn-lt"/>
              </a:defRPr>
            </a:lvl2pPr>
            <a:lvl3pPr marL="1004888" indent="-228600">
              <a:spcBef>
                <a:spcPct val="20000"/>
              </a:spcBef>
              <a:buClr>
                <a:srgbClr val="726056"/>
              </a:buClr>
              <a:buFont typeface="Arial" pitchFamily="34" charset="0"/>
              <a:buChar char="•"/>
              <a:defRPr>
                <a:latin typeface="+mn-lt"/>
              </a:defRPr>
            </a:lvl3pPr>
            <a:lvl4pPr marL="1279525" indent="-228600">
              <a:spcBef>
                <a:spcPct val="20000"/>
              </a:spcBef>
              <a:buClr>
                <a:srgbClr val="4C5A6A"/>
              </a:buClr>
              <a:buFont typeface="Arial" pitchFamily="34" charset="0"/>
              <a:buChar char="•"/>
              <a:defRPr sz="1600">
                <a:latin typeface="+mn-lt"/>
              </a:defRPr>
            </a:lvl4pPr>
            <a:lvl5pPr marL="1554163" indent="-228600">
              <a:spcBef>
                <a:spcPct val="20000"/>
              </a:spcBef>
              <a:buClr>
                <a:srgbClr val="808DA0"/>
              </a:buClr>
              <a:buFont typeface="Arial" pitchFamily="34" charset="0"/>
              <a:buChar char="•"/>
              <a:defRPr sz="1400">
                <a:latin typeface="+mn-lt"/>
              </a:defRPr>
            </a:lvl5pPr>
            <a:lvl6pPr marL="1737360" indent="-182880">
              <a:spcBef>
                <a:spcPct val="20000"/>
              </a:spcBef>
              <a:buClr>
                <a:schemeClr val="accent1"/>
              </a:buClr>
              <a:buFont typeface="Arial" pitchFamily="34" charset="0"/>
              <a:buChar char="•"/>
              <a:defRPr sz="1400" baseline="0">
                <a:latin typeface="+mn-lt"/>
              </a:defRPr>
            </a:lvl6pPr>
            <a:lvl7pPr marL="1920240" indent="-182880">
              <a:spcBef>
                <a:spcPct val="20000"/>
              </a:spcBef>
              <a:buClr>
                <a:schemeClr val="accent2"/>
              </a:buClr>
              <a:buFont typeface="Arial" pitchFamily="34" charset="0"/>
              <a:buChar char="•"/>
              <a:defRPr sz="1400">
                <a:latin typeface="+mn-lt"/>
              </a:defRPr>
            </a:lvl7pPr>
            <a:lvl8pPr marL="2103120" indent="-182880">
              <a:spcBef>
                <a:spcPct val="20000"/>
              </a:spcBef>
              <a:buClr>
                <a:schemeClr val="accent3"/>
              </a:buClr>
              <a:buFont typeface="Arial" pitchFamily="34" charset="0"/>
              <a:buChar char="•"/>
              <a:defRPr sz="1400">
                <a:latin typeface="+mn-lt"/>
              </a:defRPr>
            </a:lvl8pPr>
            <a:lvl9pPr marL="2286000" indent="-182880">
              <a:spcBef>
                <a:spcPct val="20000"/>
              </a:spcBef>
              <a:buClr>
                <a:schemeClr val="accent4"/>
              </a:buClr>
              <a:buFont typeface="Arial" pitchFamily="34" charset="0"/>
              <a:buChar char="•"/>
              <a:defRPr sz="1400">
                <a:latin typeface="+mn-lt"/>
              </a:defRPr>
            </a:lvl9pPr>
          </a:lstStyle>
          <a:p>
            <a:pPr marL="114300" indent="0" algn="just">
              <a:buNone/>
            </a:pPr>
            <a:r>
              <a:rPr lang="en-IN" sz="1600" b="1" dirty="0"/>
              <a:t>Effective resistance areas (overlapping when rods are not properly spaced)</a:t>
            </a:r>
            <a:endParaRPr lang="en-IN" sz="1600" dirty="0"/>
          </a:p>
        </p:txBody>
      </p:sp>
      <p:sp>
        <p:nvSpPr>
          <p:cNvPr id="2" name="Rectangle 1"/>
          <p:cNvSpPr/>
          <p:nvPr/>
        </p:nvSpPr>
        <p:spPr>
          <a:xfrm>
            <a:off x="5384099" y="4572000"/>
            <a:ext cx="107156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chemeClr val="tx1"/>
                </a:solidFill>
              </a:rPr>
              <a:t>8 </a:t>
            </a:r>
            <a:r>
              <a:rPr lang="en-IN" sz="1400" b="1" dirty="0" err="1">
                <a:solidFill>
                  <a:schemeClr val="tx1"/>
                </a:solidFill>
              </a:rPr>
              <a:t>ft</a:t>
            </a:r>
            <a:endParaRPr lang="en-IN" b="1" dirty="0">
              <a:solidFill>
                <a:schemeClr val="tx1"/>
              </a:solidFill>
            </a:endParaRPr>
          </a:p>
        </p:txBody>
      </p:sp>
      <p:sp>
        <p:nvSpPr>
          <p:cNvPr id="15" name="Rectangle 14"/>
          <p:cNvSpPr/>
          <p:nvPr/>
        </p:nvSpPr>
        <p:spPr>
          <a:xfrm>
            <a:off x="5153077" y="2286000"/>
            <a:ext cx="1071564"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400" b="1" dirty="0">
                <a:solidFill>
                  <a:schemeClr val="tx1"/>
                </a:solidFill>
              </a:rPr>
              <a:t>20  </a:t>
            </a:r>
            <a:r>
              <a:rPr lang="en-IN" sz="1400" b="1" dirty="0" err="1">
                <a:solidFill>
                  <a:schemeClr val="tx1"/>
                </a:solidFill>
              </a:rPr>
              <a:t>ft</a:t>
            </a:r>
            <a:endParaRPr lang="en-IN" b="1" dirty="0">
              <a:solidFill>
                <a:schemeClr val="tx1"/>
              </a:solidFill>
            </a:endParaRPr>
          </a:p>
        </p:txBody>
      </p:sp>
      <p:grpSp>
        <p:nvGrpSpPr>
          <p:cNvPr id="11" name="Group 10">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8"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9"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0"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4"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6"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7" name="Picture 16">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27084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hape 242"/>
          <p:cNvPicPr preferRelativeResize="0">
            <a:picLocks/>
          </p:cNvPicPr>
          <p:nvPr/>
        </p:nvPicPr>
        <p:blipFill rotWithShape="1">
          <a:blip r:embed="rId2">
            <a:alphaModFix/>
            <a:lum bright="70000" contrast="-70000"/>
            <a:extLst>
              <a:ext uri="{BEBA8EAE-BF5A-486C-A8C5-ECC9F3942E4B}">
                <a14:imgProps xmlns:a14="http://schemas.microsoft.com/office/drawing/2010/main">
                  <a14:imgLayer r:embed="rId3">
                    <a14:imgEffect>
                      <a14:saturation sat="33000"/>
                    </a14:imgEffect>
                  </a14:imgLayer>
                </a14:imgProps>
              </a:ext>
            </a:extLst>
          </a:blip>
          <a:srcRect t="32512" b="32512"/>
          <a:stretch/>
        </p:blipFill>
        <p:spPr>
          <a:xfrm>
            <a:off x="0" y="3429000"/>
            <a:ext cx="12191999" cy="3429000"/>
          </a:xfrm>
          <a:prstGeom prst="rect">
            <a:avLst/>
          </a:prstGeom>
          <a:solidFill>
            <a:schemeClr val="tx1">
              <a:lumMod val="65000"/>
              <a:lumOff val="35000"/>
            </a:schemeClr>
          </a:solidFill>
          <a:ln>
            <a:noFill/>
          </a:ln>
        </p:spPr>
      </p:pic>
      <p:sp>
        <p:nvSpPr>
          <p:cNvPr id="9" name="Title 1"/>
          <p:cNvSpPr>
            <a:spLocks noGrp="1"/>
          </p:cNvSpPr>
          <p:nvPr>
            <p:ph type="title"/>
          </p:nvPr>
        </p:nvSpPr>
        <p:spPr>
          <a:xfrm>
            <a:off x="2036369" y="988273"/>
            <a:ext cx="7775852" cy="758825"/>
          </a:xfrm>
        </p:spPr>
        <p:txBody>
          <a:bodyPr/>
          <a:lstStyle/>
          <a:p>
            <a:r>
              <a:rPr lang="en-US" sz="3600" b="1" dirty="0">
                <a:latin typeface="Aharoni" pitchFamily="2" charset="-79"/>
                <a:cs typeface="Aharoni" pitchFamily="2" charset="-79"/>
              </a:rPr>
              <a:t>Objective of Earthing</a:t>
            </a:r>
          </a:p>
        </p:txBody>
      </p:sp>
      <p:sp>
        <p:nvSpPr>
          <p:cNvPr id="2055" name="Slide Number Placeholder 6"/>
          <p:cNvSpPr>
            <a:spLocks noGrp="1"/>
          </p:cNvSpPr>
          <p:nvPr>
            <p:ph type="sldNum" sz="quarter" idx="12"/>
          </p:nvPr>
        </p:nvSpPr>
        <p:spPr bwMode="auto">
          <a:ln w="19050">
            <a:solidFill>
              <a:srgbClr val="FFFFFF"/>
            </a:solidFill>
          </a:ln>
        </p:spPr>
        <p:txBody>
          <a:bodyPr vert="horz" wrap="square" lIns="0" tIns="0" rIns="0" bIns="0" numCol="1" anchor="ctr" anchorCtr="0" compatLnSpc="1">
            <a:prstTxWarp prst="textNoShape">
              <a:avLst/>
            </a:prstTxWarp>
          </a:bodyPr>
          <a:lstStyle/>
          <a:p>
            <a:fld id="{13EBDFE7-EACF-44D7-9308-32E869E61928}" type="slidenum">
              <a:rPr lang="en-US" altLang="en-US"/>
              <a:pPr/>
              <a:t>3</a:t>
            </a:fld>
            <a:endParaRPr lang="en-US" altLang="en-US"/>
          </a:p>
        </p:txBody>
      </p:sp>
      <p:sp>
        <p:nvSpPr>
          <p:cNvPr id="8" name="Content Placeholder 2"/>
          <p:cNvSpPr txBox="1">
            <a:spLocks/>
          </p:cNvSpPr>
          <p:nvPr/>
        </p:nvSpPr>
        <p:spPr>
          <a:xfrm>
            <a:off x="247193" y="1981200"/>
            <a:ext cx="11049514" cy="4019600"/>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274320" indent="-274320" eaLnBrk="1" fontAlgn="auto" hangingPunct="1">
              <a:lnSpc>
                <a:spcPct val="150000"/>
              </a:lnSpc>
              <a:spcAft>
                <a:spcPts val="0"/>
              </a:spcAft>
              <a:buFont typeface="Wingdings 2"/>
              <a:buChar char=""/>
              <a:defRPr/>
            </a:pPr>
            <a:r>
              <a:rPr lang="en-US" sz="2800" b="1" dirty="0"/>
              <a:t>Ensuring Safe Operation of Power System.</a:t>
            </a:r>
            <a:endParaRPr lang="en-US" sz="2400" b="1" dirty="0"/>
          </a:p>
          <a:p>
            <a:pPr marL="274320" indent="-274320" eaLnBrk="1" fontAlgn="auto" hangingPunct="1">
              <a:lnSpc>
                <a:spcPct val="150000"/>
              </a:lnSpc>
              <a:spcAft>
                <a:spcPts val="0"/>
              </a:spcAft>
              <a:buFont typeface="Wingdings 2"/>
              <a:buChar char=""/>
              <a:defRPr/>
            </a:pPr>
            <a:r>
              <a:rPr lang="en-US" sz="2800" b="1" dirty="0"/>
              <a:t>Ensuring Safety of Machine &amp; Men.</a:t>
            </a:r>
          </a:p>
          <a:p>
            <a:pPr marL="274320" indent="-274320" eaLnBrk="1" fontAlgn="auto" hangingPunct="1">
              <a:lnSpc>
                <a:spcPct val="150000"/>
              </a:lnSpc>
              <a:spcAft>
                <a:spcPts val="0"/>
              </a:spcAft>
              <a:buFont typeface="Wingdings 2"/>
              <a:buChar char=""/>
              <a:defRPr/>
            </a:pPr>
            <a:r>
              <a:rPr lang="en-US" sz="2800" b="1" dirty="0"/>
              <a:t>Eliminating Electrostatic Accidents.</a:t>
            </a:r>
          </a:p>
          <a:p>
            <a:pPr marL="274320" indent="-274320" eaLnBrk="1" fontAlgn="auto" hangingPunct="1">
              <a:lnSpc>
                <a:spcPct val="150000"/>
              </a:lnSpc>
              <a:spcAft>
                <a:spcPts val="0"/>
              </a:spcAft>
              <a:buFont typeface="Wingdings 2"/>
              <a:buChar char=""/>
              <a:defRPr/>
            </a:pPr>
            <a:r>
              <a:rPr lang="en-US" sz="2800" b="1" dirty="0"/>
              <a:t>Reducing Electro Magnetic Interference </a:t>
            </a:r>
          </a:p>
          <a:p>
            <a:pPr marL="274320" indent="-274320" eaLnBrk="1" fontAlgn="auto" hangingPunct="1">
              <a:spcAft>
                <a:spcPts val="0"/>
              </a:spcAft>
              <a:buFont typeface="Wingdings 2"/>
              <a:buChar char=""/>
              <a:defRPr/>
            </a:pPr>
            <a:endParaRPr lang="en-US" dirty="0"/>
          </a:p>
        </p:txBody>
      </p:sp>
      <p:grpSp>
        <p:nvGrpSpPr>
          <p:cNvPr id="6" name="Group 5">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0"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4"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1"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2"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3" name="Picture 12">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214854835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75455" y="990632"/>
            <a:ext cx="11856894" cy="720725"/>
          </a:xfrm>
        </p:spPr>
        <p:txBody>
          <a:bodyPr vert="horz" lIns="91440" tIns="45720" rIns="91440" bIns="45720" rtlCol="0" anchor="ctr">
            <a:noAutofit/>
          </a:bodyPr>
          <a:lstStyle/>
          <a:p>
            <a:pPr marL="342900" indent="-228600" eaLnBrk="1" fontAlgn="auto" hangingPunct="1">
              <a:spcBef>
                <a:spcPct val="20000"/>
              </a:spcBef>
              <a:spcAft>
                <a:spcPts val="0"/>
              </a:spcAft>
              <a:buClr>
                <a:schemeClr val="accent1"/>
              </a:buClr>
              <a:buFont typeface="Wingdings" pitchFamily="2" charset="2"/>
              <a:buNone/>
            </a:pPr>
            <a:r>
              <a:rPr lang="en-US" sz="3600" b="1" dirty="0">
                <a:solidFill>
                  <a:schemeClr val="tx2"/>
                </a:solidFill>
              </a:rPr>
              <a:t>Spacing between the Multiple Earth Pits</a:t>
            </a:r>
          </a:p>
        </p:txBody>
      </p:sp>
      <p:sp>
        <p:nvSpPr>
          <p:cNvPr id="30757"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B533E7E4-9F34-4C5D-B44C-F34299B1B975}" type="slidenum">
              <a:rPr lang="en-US" altLang="en-US">
                <a:solidFill>
                  <a:srgbClr val="FFFFFF"/>
                </a:solidFill>
              </a:rPr>
              <a:pPr/>
              <a:t>30</a:t>
            </a:fld>
            <a:endParaRPr lang="en-US" altLang="en-US">
              <a:solidFill>
                <a:srgbClr val="FFFFFF"/>
              </a:solidFill>
            </a:endParaRPr>
          </a:p>
        </p:txBody>
      </p:sp>
      <p:graphicFrame>
        <p:nvGraphicFramePr>
          <p:cNvPr id="7" name="Table 6"/>
          <p:cNvGraphicFramePr>
            <a:graphicFrameLocks noGrp="1"/>
          </p:cNvGraphicFramePr>
          <p:nvPr/>
        </p:nvGraphicFramePr>
        <p:xfrm>
          <a:off x="761977" y="1988845"/>
          <a:ext cx="4666643" cy="3587751"/>
        </p:xfrm>
        <a:graphic>
          <a:graphicData uri="http://schemas.openxmlformats.org/drawingml/2006/table">
            <a:tbl>
              <a:tblPr firstRow="1" bandRow="1">
                <a:tableStyleId>{5C22544A-7EE6-4342-B048-85BDC9FD1C3A}</a:tableStyleId>
              </a:tblPr>
              <a:tblGrid>
                <a:gridCol w="2121201">
                  <a:extLst>
                    <a:ext uri="{9D8B030D-6E8A-4147-A177-3AD203B41FA5}">
                      <a16:colId xmlns:a16="http://schemas.microsoft.com/office/drawing/2014/main" val="20000"/>
                    </a:ext>
                  </a:extLst>
                </a:gridCol>
                <a:gridCol w="2545442">
                  <a:extLst>
                    <a:ext uri="{9D8B030D-6E8A-4147-A177-3AD203B41FA5}">
                      <a16:colId xmlns:a16="http://schemas.microsoft.com/office/drawing/2014/main" val="20001"/>
                    </a:ext>
                  </a:extLst>
                </a:gridCol>
              </a:tblGrid>
              <a:tr h="398639">
                <a:tc>
                  <a:txBody>
                    <a:bodyPr/>
                    <a:lstStyle/>
                    <a:p>
                      <a:pPr algn="ctr"/>
                      <a:r>
                        <a:rPr lang="en-US" sz="2000" dirty="0">
                          <a:solidFill>
                            <a:schemeClr val="tx1"/>
                          </a:solidFill>
                          <a:latin typeface="Times New Roman" pitchFamily="18" charset="0"/>
                          <a:cs typeface="Times New Roman" pitchFamily="18" charset="0"/>
                        </a:rPr>
                        <a:t>No. of Rods</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lang="en-US" sz="1800" dirty="0">
                          <a:solidFill>
                            <a:schemeClr val="tx1"/>
                          </a:solidFill>
                          <a:latin typeface="Times New Roman" pitchFamily="18" charset="0"/>
                          <a:cs typeface="Times New Roman" pitchFamily="18" charset="0"/>
                        </a:rPr>
                        <a:t>Spacing Factor</a:t>
                      </a:r>
                      <a:endParaRPr lang="en-US" sz="2000" dirty="0">
                        <a:solidFill>
                          <a:schemeClr val="tx1"/>
                        </a:solidFill>
                        <a:latin typeface="Times New Roman" pitchFamily="18" charset="0"/>
                        <a:cs typeface="Times New Roman" pitchFamily="18" charset="0"/>
                      </a:endParaRP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398639">
                <a:tc>
                  <a:txBody>
                    <a:bodyPr/>
                    <a:lstStyle/>
                    <a:p>
                      <a:pPr marL="0" indent="0" algn="ctr"/>
                      <a:r>
                        <a:rPr lang="en-US" sz="2000" dirty="0">
                          <a:solidFill>
                            <a:schemeClr val="tx1"/>
                          </a:solidFill>
                          <a:latin typeface="Times New Roman" pitchFamily="18" charset="0"/>
                          <a:cs typeface="Times New Roman" pitchFamily="18" charset="0"/>
                        </a:rPr>
                        <a:t>2</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1.16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8639">
                <a:tc>
                  <a:txBody>
                    <a:bodyPr/>
                    <a:lstStyle/>
                    <a:p>
                      <a:pPr marL="0" indent="0" algn="ctr"/>
                      <a:r>
                        <a:rPr lang="en-US" sz="2000" dirty="0">
                          <a:solidFill>
                            <a:schemeClr val="tx1"/>
                          </a:solidFill>
                          <a:latin typeface="Times New Roman" pitchFamily="18" charset="0"/>
                          <a:cs typeface="Times New Roman" pitchFamily="18" charset="0"/>
                        </a:rPr>
                        <a:t>3</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1.29</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8639">
                <a:tc>
                  <a:txBody>
                    <a:bodyPr/>
                    <a:lstStyle/>
                    <a:p>
                      <a:pPr marL="0" indent="0" algn="ctr"/>
                      <a:r>
                        <a:rPr lang="en-US" sz="2000" dirty="0">
                          <a:solidFill>
                            <a:schemeClr val="tx1"/>
                          </a:solidFill>
                          <a:latin typeface="Times New Roman" pitchFamily="18" charset="0"/>
                          <a:cs typeface="Times New Roman" pitchFamily="18" charset="0"/>
                        </a:rPr>
                        <a:t>4</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1.36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8639">
                <a:tc>
                  <a:txBody>
                    <a:bodyPr/>
                    <a:lstStyle/>
                    <a:p>
                      <a:pPr marL="0" indent="0" algn="ctr"/>
                      <a:r>
                        <a:rPr lang="en-US" sz="2000" dirty="0">
                          <a:solidFill>
                            <a:schemeClr val="tx1"/>
                          </a:solidFill>
                          <a:latin typeface="Times New Roman" pitchFamily="18" charset="0"/>
                          <a:cs typeface="Times New Roman" pitchFamily="18" charset="0"/>
                        </a:rPr>
                        <a:t>8</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1.68</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8639">
                <a:tc>
                  <a:txBody>
                    <a:bodyPr/>
                    <a:lstStyle/>
                    <a:p>
                      <a:pPr marL="0" indent="0" algn="ctr"/>
                      <a:r>
                        <a:rPr lang="en-US" sz="2000" dirty="0">
                          <a:solidFill>
                            <a:schemeClr val="tx1"/>
                          </a:solidFill>
                          <a:latin typeface="Times New Roman" pitchFamily="18" charset="0"/>
                          <a:cs typeface="Times New Roman" pitchFamily="18" charset="0"/>
                        </a:rPr>
                        <a:t>12</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1.80</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98639">
                <a:tc>
                  <a:txBody>
                    <a:bodyPr/>
                    <a:lstStyle/>
                    <a:p>
                      <a:pPr marL="0" indent="0" algn="ctr"/>
                      <a:r>
                        <a:rPr lang="en-US" sz="2000" dirty="0">
                          <a:solidFill>
                            <a:schemeClr val="tx1"/>
                          </a:solidFill>
                          <a:latin typeface="Times New Roman" pitchFamily="18" charset="0"/>
                          <a:cs typeface="Times New Roman" pitchFamily="18" charset="0"/>
                        </a:rPr>
                        <a:t>16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1.92</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98639">
                <a:tc>
                  <a:txBody>
                    <a:bodyPr/>
                    <a:lstStyle/>
                    <a:p>
                      <a:pPr marL="0" indent="0" algn="ctr"/>
                      <a:r>
                        <a:rPr lang="en-US" sz="2000" dirty="0">
                          <a:solidFill>
                            <a:schemeClr val="tx1"/>
                          </a:solidFill>
                          <a:latin typeface="Times New Roman" pitchFamily="18" charset="0"/>
                          <a:cs typeface="Times New Roman" pitchFamily="18" charset="0"/>
                        </a:rPr>
                        <a:t>20</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2.00</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98639">
                <a:tc>
                  <a:txBody>
                    <a:bodyPr/>
                    <a:lstStyle/>
                    <a:p>
                      <a:pPr marL="0" indent="0" algn="ctr"/>
                      <a:r>
                        <a:rPr lang="en-US" sz="2000" dirty="0">
                          <a:solidFill>
                            <a:schemeClr val="tx1"/>
                          </a:solidFill>
                          <a:latin typeface="Times New Roman" pitchFamily="18" charset="0"/>
                          <a:cs typeface="Times New Roman" pitchFamily="18" charset="0"/>
                        </a:rPr>
                        <a:t>24</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2.16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pic>
        <p:nvPicPr>
          <p:cNvPr id="30756" name="Picture 7" descr="Multi.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9495" y="2346027"/>
            <a:ext cx="5047592"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0"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4"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1"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2"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3" name="Picture 12">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59670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61977" y="1988845"/>
          <a:ext cx="4666643" cy="3587751"/>
        </p:xfrm>
        <a:graphic>
          <a:graphicData uri="http://schemas.openxmlformats.org/drawingml/2006/table">
            <a:tbl>
              <a:tblPr firstRow="1" bandRow="1">
                <a:tableStyleId>{5C22544A-7EE6-4342-B048-85BDC9FD1C3A}</a:tableStyleId>
              </a:tblPr>
              <a:tblGrid>
                <a:gridCol w="2121201">
                  <a:extLst>
                    <a:ext uri="{9D8B030D-6E8A-4147-A177-3AD203B41FA5}">
                      <a16:colId xmlns:a16="http://schemas.microsoft.com/office/drawing/2014/main" val="20000"/>
                    </a:ext>
                  </a:extLst>
                </a:gridCol>
                <a:gridCol w="2545442">
                  <a:extLst>
                    <a:ext uri="{9D8B030D-6E8A-4147-A177-3AD203B41FA5}">
                      <a16:colId xmlns:a16="http://schemas.microsoft.com/office/drawing/2014/main" val="20001"/>
                    </a:ext>
                  </a:extLst>
                </a:gridCol>
              </a:tblGrid>
              <a:tr h="398639">
                <a:tc>
                  <a:txBody>
                    <a:bodyPr/>
                    <a:lstStyle/>
                    <a:p>
                      <a:pPr algn="ctr"/>
                      <a:r>
                        <a:rPr lang="en-US" sz="2000" dirty="0">
                          <a:solidFill>
                            <a:schemeClr val="tx1"/>
                          </a:solidFill>
                          <a:latin typeface="Times New Roman" pitchFamily="18" charset="0"/>
                          <a:cs typeface="Times New Roman" pitchFamily="18" charset="0"/>
                        </a:rPr>
                        <a:t>No. of Rods</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lang="en-US" sz="1800" dirty="0">
                          <a:solidFill>
                            <a:schemeClr val="tx1"/>
                          </a:solidFill>
                          <a:latin typeface="Times New Roman" pitchFamily="18" charset="0"/>
                          <a:cs typeface="Times New Roman" pitchFamily="18" charset="0"/>
                        </a:rPr>
                        <a:t>Spacing Factor</a:t>
                      </a:r>
                      <a:endParaRPr lang="en-US" sz="2000" dirty="0">
                        <a:solidFill>
                          <a:schemeClr val="tx1"/>
                        </a:solidFill>
                        <a:latin typeface="Times New Roman" pitchFamily="18" charset="0"/>
                        <a:cs typeface="Times New Roman" pitchFamily="18" charset="0"/>
                      </a:endParaRP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398639">
                <a:tc>
                  <a:txBody>
                    <a:bodyPr/>
                    <a:lstStyle/>
                    <a:p>
                      <a:pPr marL="0" indent="0" algn="ctr"/>
                      <a:r>
                        <a:rPr lang="en-US" sz="2000" dirty="0">
                          <a:solidFill>
                            <a:schemeClr val="tx1"/>
                          </a:solidFill>
                          <a:latin typeface="Times New Roman" pitchFamily="18" charset="0"/>
                          <a:cs typeface="Times New Roman" pitchFamily="18" charset="0"/>
                        </a:rPr>
                        <a:t>2</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1.16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8639">
                <a:tc>
                  <a:txBody>
                    <a:bodyPr/>
                    <a:lstStyle/>
                    <a:p>
                      <a:pPr marL="0" indent="0" algn="ctr"/>
                      <a:r>
                        <a:rPr lang="en-US" sz="2000" dirty="0">
                          <a:solidFill>
                            <a:schemeClr val="tx1"/>
                          </a:solidFill>
                          <a:latin typeface="Times New Roman" pitchFamily="18" charset="0"/>
                          <a:cs typeface="Times New Roman" pitchFamily="18" charset="0"/>
                        </a:rPr>
                        <a:t>3</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1.29</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8639">
                <a:tc>
                  <a:txBody>
                    <a:bodyPr/>
                    <a:lstStyle/>
                    <a:p>
                      <a:pPr marL="0" indent="0" algn="ctr"/>
                      <a:r>
                        <a:rPr lang="en-US" sz="2000" dirty="0">
                          <a:solidFill>
                            <a:schemeClr val="tx1"/>
                          </a:solidFill>
                          <a:latin typeface="Times New Roman" pitchFamily="18" charset="0"/>
                          <a:cs typeface="Times New Roman" pitchFamily="18" charset="0"/>
                        </a:rPr>
                        <a:t>4</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1.36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8639">
                <a:tc>
                  <a:txBody>
                    <a:bodyPr/>
                    <a:lstStyle/>
                    <a:p>
                      <a:pPr marL="0" indent="0" algn="ctr"/>
                      <a:r>
                        <a:rPr lang="en-US" sz="2000" dirty="0">
                          <a:solidFill>
                            <a:schemeClr val="tx1"/>
                          </a:solidFill>
                          <a:latin typeface="Times New Roman" pitchFamily="18" charset="0"/>
                          <a:cs typeface="Times New Roman" pitchFamily="18" charset="0"/>
                        </a:rPr>
                        <a:t>8</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1.68</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8639">
                <a:tc>
                  <a:txBody>
                    <a:bodyPr/>
                    <a:lstStyle/>
                    <a:p>
                      <a:pPr marL="0" indent="0" algn="ctr"/>
                      <a:r>
                        <a:rPr lang="en-US" sz="2000" dirty="0">
                          <a:solidFill>
                            <a:schemeClr val="tx1"/>
                          </a:solidFill>
                          <a:latin typeface="Times New Roman" pitchFamily="18" charset="0"/>
                          <a:cs typeface="Times New Roman" pitchFamily="18" charset="0"/>
                        </a:rPr>
                        <a:t>12</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1.80</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98639">
                <a:tc>
                  <a:txBody>
                    <a:bodyPr/>
                    <a:lstStyle/>
                    <a:p>
                      <a:pPr marL="0" indent="0" algn="ctr"/>
                      <a:r>
                        <a:rPr lang="en-US" sz="2000" dirty="0">
                          <a:solidFill>
                            <a:schemeClr val="tx1"/>
                          </a:solidFill>
                          <a:latin typeface="Times New Roman" pitchFamily="18" charset="0"/>
                          <a:cs typeface="Times New Roman" pitchFamily="18" charset="0"/>
                        </a:rPr>
                        <a:t>16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1.92</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98639">
                <a:tc>
                  <a:txBody>
                    <a:bodyPr/>
                    <a:lstStyle/>
                    <a:p>
                      <a:pPr marL="0" indent="0" algn="ctr"/>
                      <a:r>
                        <a:rPr lang="en-US" sz="2000" dirty="0">
                          <a:solidFill>
                            <a:schemeClr val="tx1"/>
                          </a:solidFill>
                          <a:latin typeface="Times New Roman" pitchFamily="18" charset="0"/>
                          <a:cs typeface="Times New Roman" pitchFamily="18" charset="0"/>
                        </a:rPr>
                        <a:t>20</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2.00</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98639">
                <a:tc>
                  <a:txBody>
                    <a:bodyPr/>
                    <a:lstStyle/>
                    <a:p>
                      <a:pPr marL="0" indent="0" algn="ctr"/>
                      <a:r>
                        <a:rPr lang="en-US" sz="2000" dirty="0">
                          <a:solidFill>
                            <a:schemeClr val="tx1"/>
                          </a:solidFill>
                          <a:latin typeface="Times New Roman" pitchFamily="18" charset="0"/>
                          <a:cs typeface="Times New Roman" pitchFamily="18" charset="0"/>
                        </a:rPr>
                        <a:t>24</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2.16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pSp>
        <p:nvGrpSpPr>
          <p:cNvPr id="9" name="Group 8">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0"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4"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1"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2"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3" name="Picture 12">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mc:AlternateContent xmlns:mc="http://schemas.openxmlformats.org/markup-compatibility/2006" xmlns:a14="http://schemas.microsoft.com/office/drawing/2010/main">
        <mc:Choice Requires="a14">
          <p:sp>
            <p:nvSpPr>
              <p:cNvPr id="2" name="Rectangle 1"/>
              <p:cNvSpPr/>
              <p:nvPr/>
            </p:nvSpPr>
            <p:spPr>
              <a:xfrm>
                <a:off x="6019006" y="1981200"/>
                <a:ext cx="44958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IN" sz="4400" b="1" dirty="0">
                    <a:solidFill>
                      <a:sysClr val="windowText" lastClr="000000"/>
                    </a:solidFill>
                  </a:rPr>
                  <a:t>Example 1:-</a:t>
                </a:r>
              </a:p>
              <a:p>
                <a:r>
                  <a:rPr lang="en-IN" sz="4200" b="1" dirty="0">
                    <a:solidFill>
                      <a:sysClr val="windowText" lastClr="000000"/>
                    </a:solidFill>
                  </a:rPr>
                  <a:t>	= </a:t>
                </a:r>
                <a14:m>
                  <m:oMath xmlns:m="http://schemas.openxmlformats.org/officeDocument/2006/math">
                    <m:f>
                      <m:fPr>
                        <m:ctrlPr>
                          <a:rPr lang="en-IN" sz="4200" b="1" i="1" smtClean="0">
                            <a:solidFill>
                              <a:sysClr val="windowText" lastClr="000000"/>
                            </a:solidFill>
                            <a:latin typeface="Cambria Math" panose="02040503050406030204" pitchFamily="18" charset="0"/>
                          </a:rPr>
                        </m:ctrlPr>
                      </m:fPr>
                      <m:num>
                        <m:r>
                          <a:rPr lang="en-IN" sz="4200" b="1" i="1" smtClean="0">
                            <a:solidFill>
                              <a:sysClr val="windowText" lastClr="000000"/>
                            </a:solidFill>
                            <a:latin typeface="Cambria Math"/>
                          </a:rPr>
                          <m:t>𝟏𝟎</m:t>
                        </m:r>
                      </m:num>
                      <m:den>
                        <m:r>
                          <a:rPr lang="en-IN" sz="4200" b="1" i="1" smtClean="0">
                            <a:solidFill>
                              <a:sysClr val="windowText" lastClr="000000"/>
                            </a:solidFill>
                            <a:latin typeface="Cambria Math"/>
                          </a:rPr>
                          <m:t>𝟐</m:t>
                        </m:r>
                      </m:den>
                    </m:f>
                  </m:oMath>
                </a14:m>
                <a:r>
                  <a:rPr lang="en-IN" sz="4200" b="1" dirty="0">
                    <a:solidFill>
                      <a:sysClr val="windowText" lastClr="000000"/>
                    </a:solidFill>
                  </a:rPr>
                  <a:t> Ohms</a:t>
                </a:r>
              </a:p>
              <a:p>
                <a:endParaRPr lang="en-IN" sz="1050" dirty="0">
                  <a:solidFill>
                    <a:sysClr val="windowText" lastClr="000000"/>
                  </a:solidFill>
                </a:endParaRPr>
              </a:p>
              <a:p>
                <a:r>
                  <a:rPr lang="en-IN" sz="4800" dirty="0">
                    <a:solidFill>
                      <a:sysClr val="windowText" lastClr="000000"/>
                    </a:solidFill>
                  </a:rPr>
                  <a:t>	</a:t>
                </a:r>
                <a:r>
                  <a:rPr lang="en-IN" sz="4200" b="1" dirty="0">
                    <a:solidFill>
                      <a:sysClr val="windowText" lastClr="000000"/>
                    </a:solidFill>
                  </a:rPr>
                  <a:t>= 5 Ohms</a:t>
                </a:r>
              </a:p>
            </p:txBody>
          </p:sp>
        </mc:Choice>
        <mc:Fallback xmlns="">
          <p:sp>
            <p:nvSpPr>
              <p:cNvPr id="2" name="Rectangle 1"/>
              <p:cNvSpPr>
                <a:spLocks noRot="1" noChangeAspect="1" noMove="1" noResize="1" noEditPoints="1" noAdjustHandles="1" noChangeArrowheads="1" noChangeShapeType="1" noTextEdit="1"/>
              </p:cNvSpPr>
              <p:nvPr/>
            </p:nvSpPr>
            <p:spPr>
              <a:xfrm>
                <a:off x="6019006" y="1981200"/>
                <a:ext cx="4495800" cy="2819400"/>
              </a:xfrm>
              <a:prstGeom prst="rect">
                <a:avLst/>
              </a:prstGeom>
              <a:blipFill rotWithShape="1">
                <a:blip r:embed="rId3"/>
                <a:stretch>
                  <a:fillRect l="-5420" t="-4320" b="-648"/>
                </a:stretch>
              </a:blipFill>
              <a:ln>
                <a:noFill/>
              </a:ln>
            </p:spPr>
            <p:txBody>
              <a:bodyPr/>
              <a:lstStyle/>
              <a:p>
                <a:r>
                  <a:rPr lang="en-IN">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498" b="100000" l="0" r="100000">
                        <a14:backgroundMark x1="2000" y1="28856" x2="22000" y2="50249"/>
                        <a14:backgroundMark x1="22000" y1="50249" x2="0" y2="71642"/>
                        <a14:backgroundMark x1="3000" y1="26866" x2="1500" y2="69154"/>
                      </a14:backgroundRemoval>
                    </a14:imgEffect>
                  </a14:imgLayer>
                </a14:imgProps>
              </a:ext>
              <a:ext uri="{28A0092B-C50C-407E-A947-70E740481C1C}">
                <a14:useLocalDpi xmlns:a14="http://schemas.microsoft.com/office/drawing/2010/main" val="0"/>
              </a:ext>
            </a:extLst>
          </a:blip>
          <a:stretch>
            <a:fillRect/>
          </a:stretch>
        </p:blipFill>
        <p:spPr>
          <a:xfrm>
            <a:off x="9233720" y="3429000"/>
            <a:ext cx="1128686" cy="1593816"/>
          </a:xfrm>
          <a:prstGeom prst="rect">
            <a:avLst/>
          </a:prstGeom>
        </p:spPr>
      </p:pic>
      <p:sp>
        <p:nvSpPr>
          <p:cNvPr id="17" name="Title 1"/>
          <p:cNvSpPr txBox="1">
            <a:spLocks/>
          </p:cNvSpPr>
          <p:nvPr/>
        </p:nvSpPr>
        <p:spPr>
          <a:xfrm>
            <a:off x="75455" y="990632"/>
            <a:ext cx="11856894" cy="7207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228600" fontAlgn="auto">
              <a:spcBef>
                <a:spcPct val="20000"/>
              </a:spcBef>
              <a:spcAft>
                <a:spcPts val="0"/>
              </a:spcAft>
              <a:buClr>
                <a:schemeClr val="accent1"/>
              </a:buClr>
              <a:buFont typeface="Wingdings" pitchFamily="2" charset="2"/>
              <a:buNone/>
            </a:pPr>
            <a:r>
              <a:rPr lang="en-US" sz="3600" b="1">
                <a:solidFill>
                  <a:schemeClr val="tx2"/>
                </a:solidFill>
              </a:rPr>
              <a:t>Spacing between the Multiple Earth Pits</a:t>
            </a:r>
            <a:endParaRPr lang="en-US" sz="3600" b="1" dirty="0">
              <a:solidFill>
                <a:schemeClr val="tx2"/>
              </a:solidFill>
            </a:endParaRPr>
          </a:p>
        </p:txBody>
      </p:sp>
    </p:spTree>
    <p:extLst>
      <p:ext uri="{BB962C8B-B14F-4D97-AF65-F5344CB8AC3E}">
        <p14:creationId xmlns:p14="http://schemas.microsoft.com/office/powerpoint/2010/main" val="13858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761977" y="1988845"/>
          <a:ext cx="4666643" cy="3587751"/>
        </p:xfrm>
        <a:graphic>
          <a:graphicData uri="http://schemas.openxmlformats.org/drawingml/2006/table">
            <a:tbl>
              <a:tblPr firstRow="1" bandRow="1">
                <a:tableStyleId>{5C22544A-7EE6-4342-B048-85BDC9FD1C3A}</a:tableStyleId>
              </a:tblPr>
              <a:tblGrid>
                <a:gridCol w="2121201">
                  <a:extLst>
                    <a:ext uri="{9D8B030D-6E8A-4147-A177-3AD203B41FA5}">
                      <a16:colId xmlns:a16="http://schemas.microsoft.com/office/drawing/2014/main" val="20000"/>
                    </a:ext>
                  </a:extLst>
                </a:gridCol>
                <a:gridCol w="2545442">
                  <a:extLst>
                    <a:ext uri="{9D8B030D-6E8A-4147-A177-3AD203B41FA5}">
                      <a16:colId xmlns:a16="http://schemas.microsoft.com/office/drawing/2014/main" val="20001"/>
                    </a:ext>
                  </a:extLst>
                </a:gridCol>
              </a:tblGrid>
              <a:tr h="398639">
                <a:tc>
                  <a:txBody>
                    <a:bodyPr/>
                    <a:lstStyle/>
                    <a:p>
                      <a:pPr algn="ctr"/>
                      <a:r>
                        <a:rPr lang="en-US" sz="2000" dirty="0">
                          <a:solidFill>
                            <a:schemeClr val="tx1"/>
                          </a:solidFill>
                          <a:latin typeface="Times New Roman" pitchFamily="18" charset="0"/>
                          <a:cs typeface="Times New Roman" pitchFamily="18" charset="0"/>
                        </a:rPr>
                        <a:t>No. of Rods</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lang="en-US" sz="1800" dirty="0">
                          <a:solidFill>
                            <a:schemeClr val="tx1"/>
                          </a:solidFill>
                          <a:latin typeface="Times New Roman" pitchFamily="18" charset="0"/>
                          <a:cs typeface="Times New Roman" pitchFamily="18" charset="0"/>
                        </a:rPr>
                        <a:t>Spacing Factor</a:t>
                      </a:r>
                      <a:endParaRPr lang="en-US" sz="2000" dirty="0">
                        <a:solidFill>
                          <a:schemeClr val="tx1"/>
                        </a:solidFill>
                        <a:latin typeface="Times New Roman" pitchFamily="18" charset="0"/>
                        <a:cs typeface="Times New Roman" pitchFamily="18" charset="0"/>
                      </a:endParaRP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398639">
                <a:tc>
                  <a:txBody>
                    <a:bodyPr/>
                    <a:lstStyle/>
                    <a:p>
                      <a:pPr marL="0" indent="0" algn="ctr"/>
                      <a:r>
                        <a:rPr lang="en-US" sz="2000" dirty="0">
                          <a:solidFill>
                            <a:schemeClr val="tx1"/>
                          </a:solidFill>
                          <a:latin typeface="Times New Roman" pitchFamily="18" charset="0"/>
                          <a:cs typeface="Times New Roman" pitchFamily="18" charset="0"/>
                        </a:rPr>
                        <a:t>2</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1.16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8639">
                <a:tc>
                  <a:txBody>
                    <a:bodyPr/>
                    <a:lstStyle/>
                    <a:p>
                      <a:pPr marL="0" indent="0" algn="ctr"/>
                      <a:r>
                        <a:rPr lang="en-US" sz="2000" dirty="0">
                          <a:solidFill>
                            <a:schemeClr val="tx1"/>
                          </a:solidFill>
                          <a:latin typeface="Times New Roman" pitchFamily="18" charset="0"/>
                          <a:cs typeface="Times New Roman" pitchFamily="18" charset="0"/>
                        </a:rPr>
                        <a:t>3</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1.29</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98639">
                <a:tc>
                  <a:txBody>
                    <a:bodyPr/>
                    <a:lstStyle/>
                    <a:p>
                      <a:pPr marL="0" indent="0" algn="ctr"/>
                      <a:r>
                        <a:rPr lang="en-US" sz="2000" dirty="0">
                          <a:solidFill>
                            <a:schemeClr val="tx1"/>
                          </a:solidFill>
                          <a:latin typeface="Times New Roman" pitchFamily="18" charset="0"/>
                          <a:cs typeface="Times New Roman" pitchFamily="18" charset="0"/>
                        </a:rPr>
                        <a:t>4</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1.36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98639">
                <a:tc>
                  <a:txBody>
                    <a:bodyPr/>
                    <a:lstStyle/>
                    <a:p>
                      <a:pPr marL="0" indent="0" algn="ctr"/>
                      <a:r>
                        <a:rPr lang="en-US" sz="2000" dirty="0">
                          <a:solidFill>
                            <a:schemeClr val="tx1"/>
                          </a:solidFill>
                          <a:latin typeface="Times New Roman" pitchFamily="18" charset="0"/>
                          <a:cs typeface="Times New Roman" pitchFamily="18" charset="0"/>
                        </a:rPr>
                        <a:t>8</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1.68</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98639">
                <a:tc>
                  <a:txBody>
                    <a:bodyPr/>
                    <a:lstStyle/>
                    <a:p>
                      <a:pPr marL="0" indent="0" algn="ctr"/>
                      <a:r>
                        <a:rPr lang="en-US" sz="2000" dirty="0">
                          <a:solidFill>
                            <a:schemeClr val="tx1"/>
                          </a:solidFill>
                          <a:latin typeface="Times New Roman" pitchFamily="18" charset="0"/>
                          <a:cs typeface="Times New Roman" pitchFamily="18" charset="0"/>
                        </a:rPr>
                        <a:t>12</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1.80</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98639">
                <a:tc>
                  <a:txBody>
                    <a:bodyPr/>
                    <a:lstStyle/>
                    <a:p>
                      <a:pPr marL="0" indent="0" algn="ctr"/>
                      <a:r>
                        <a:rPr lang="en-US" sz="2000" dirty="0">
                          <a:solidFill>
                            <a:schemeClr val="tx1"/>
                          </a:solidFill>
                          <a:latin typeface="Times New Roman" pitchFamily="18" charset="0"/>
                          <a:cs typeface="Times New Roman" pitchFamily="18" charset="0"/>
                        </a:rPr>
                        <a:t>16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1.92</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98639">
                <a:tc>
                  <a:txBody>
                    <a:bodyPr/>
                    <a:lstStyle/>
                    <a:p>
                      <a:pPr marL="0" indent="0" algn="ctr"/>
                      <a:r>
                        <a:rPr lang="en-US" sz="2000" dirty="0">
                          <a:solidFill>
                            <a:schemeClr val="tx1"/>
                          </a:solidFill>
                          <a:latin typeface="Times New Roman" pitchFamily="18" charset="0"/>
                          <a:cs typeface="Times New Roman" pitchFamily="18" charset="0"/>
                        </a:rPr>
                        <a:t>20</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2.00</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98639">
                <a:tc>
                  <a:txBody>
                    <a:bodyPr/>
                    <a:lstStyle/>
                    <a:p>
                      <a:pPr marL="0" indent="0" algn="ctr"/>
                      <a:r>
                        <a:rPr lang="en-US" sz="2000" dirty="0">
                          <a:solidFill>
                            <a:schemeClr val="tx1"/>
                          </a:solidFill>
                          <a:latin typeface="Times New Roman" pitchFamily="18" charset="0"/>
                          <a:cs typeface="Times New Roman" pitchFamily="18" charset="0"/>
                        </a:rPr>
                        <a:t>24</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r>
                        <a:rPr lang="en-US" sz="2000" dirty="0">
                          <a:solidFill>
                            <a:schemeClr val="tx1"/>
                          </a:solidFill>
                          <a:latin typeface="Times New Roman" pitchFamily="18" charset="0"/>
                          <a:cs typeface="Times New Roman" pitchFamily="18" charset="0"/>
                        </a:rPr>
                        <a:t>2.16</a:t>
                      </a:r>
                    </a:p>
                  </a:txBody>
                  <a:tcPr marL="121903" marR="121903" marT="45716" marB="4571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pSp>
        <p:nvGrpSpPr>
          <p:cNvPr id="9" name="Group 8">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0"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4"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1"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2"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3" name="Picture 12">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mc:AlternateContent xmlns:mc="http://schemas.openxmlformats.org/markup-compatibility/2006" xmlns:a14="http://schemas.microsoft.com/office/drawing/2010/main">
        <mc:Choice Requires="a14">
          <p:sp>
            <p:nvSpPr>
              <p:cNvPr id="17" name="Rectangle 16"/>
              <p:cNvSpPr/>
              <p:nvPr/>
            </p:nvSpPr>
            <p:spPr>
              <a:xfrm>
                <a:off x="5561807" y="1905006"/>
                <a:ext cx="5913344" cy="39286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IN" sz="4400" b="1" dirty="0">
                    <a:solidFill>
                      <a:sysClr val="windowText" lastClr="000000"/>
                    </a:solidFill>
                  </a:rPr>
                  <a:t>Example 1:-</a:t>
                </a:r>
              </a:p>
              <a:p>
                <a:r>
                  <a:rPr lang="en-IN" sz="4200" b="1" dirty="0">
                    <a:solidFill>
                      <a:sysClr val="windowText" lastClr="000000"/>
                    </a:solidFill>
                  </a:rPr>
                  <a:t>	= </a:t>
                </a:r>
                <a14:m>
                  <m:oMath xmlns:m="http://schemas.openxmlformats.org/officeDocument/2006/math">
                    <m:f>
                      <m:fPr>
                        <m:ctrlPr>
                          <a:rPr lang="en-IN" sz="4200" b="1" i="1" smtClean="0">
                            <a:solidFill>
                              <a:sysClr val="windowText" lastClr="000000"/>
                            </a:solidFill>
                            <a:latin typeface="Cambria Math" panose="02040503050406030204" pitchFamily="18" charset="0"/>
                          </a:rPr>
                        </m:ctrlPr>
                      </m:fPr>
                      <m:num>
                        <m:r>
                          <a:rPr lang="en-IN" sz="4200" b="1" i="1" smtClean="0">
                            <a:solidFill>
                              <a:sysClr val="windowText" lastClr="000000"/>
                            </a:solidFill>
                            <a:latin typeface="Cambria Math"/>
                          </a:rPr>
                          <m:t>𝟏𝟎</m:t>
                        </m:r>
                      </m:num>
                      <m:den>
                        <m:r>
                          <a:rPr lang="en-IN" sz="4200" b="1" i="1" smtClean="0">
                            <a:solidFill>
                              <a:sysClr val="windowText" lastClr="000000"/>
                            </a:solidFill>
                            <a:latin typeface="Cambria Math"/>
                          </a:rPr>
                          <m:t>𝟐</m:t>
                        </m:r>
                      </m:den>
                    </m:f>
                  </m:oMath>
                </a14:m>
                <a:r>
                  <a:rPr lang="en-IN" sz="4200" b="1" dirty="0">
                    <a:solidFill>
                      <a:sysClr val="windowText" lastClr="000000"/>
                    </a:solidFill>
                  </a:rPr>
                  <a:t> x 1.16</a:t>
                </a:r>
              </a:p>
              <a:p>
                <a:endParaRPr lang="en-IN" sz="100" dirty="0">
                  <a:solidFill>
                    <a:sysClr val="windowText" lastClr="000000"/>
                  </a:solidFill>
                </a:endParaRPr>
              </a:p>
              <a:p>
                <a:r>
                  <a:rPr lang="en-IN" sz="5400" dirty="0">
                    <a:solidFill>
                      <a:sysClr val="windowText" lastClr="000000"/>
                    </a:solidFill>
                  </a:rPr>
                  <a:t>	</a:t>
                </a:r>
                <a:r>
                  <a:rPr lang="en-IN" sz="4200" b="1" dirty="0">
                    <a:solidFill>
                      <a:sysClr val="windowText" lastClr="000000"/>
                    </a:solidFill>
                  </a:rPr>
                  <a:t>= 5 x 1.16 Ohms</a:t>
                </a:r>
              </a:p>
              <a:p>
                <a:endParaRPr lang="en-IN" sz="800" b="1" dirty="0">
                  <a:solidFill>
                    <a:sysClr val="windowText" lastClr="000000"/>
                  </a:solidFill>
                </a:endParaRPr>
              </a:p>
              <a:p>
                <a:r>
                  <a:rPr lang="en-IN" sz="4200" b="1" dirty="0">
                    <a:solidFill>
                      <a:sysClr val="windowText" lastClr="000000"/>
                    </a:solidFill>
                  </a:rPr>
                  <a:t>	= 5.8 Ohms</a:t>
                </a:r>
              </a:p>
            </p:txBody>
          </p:sp>
        </mc:Choice>
        <mc:Fallback xmlns="">
          <p:sp>
            <p:nvSpPr>
              <p:cNvPr id="17" name="Rectangle 16"/>
              <p:cNvSpPr>
                <a:spLocks noRot="1" noChangeAspect="1" noMove="1" noResize="1" noEditPoints="1" noAdjustHandles="1" noChangeArrowheads="1" noChangeShapeType="1" noTextEdit="1"/>
              </p:cNvSpPr>
              <p:nvPr/>
            </p:nvSpPr>
            <p:spPr>
              <a:xfrm>
                <a:off x="5561806" y="1904999"/>
                <a:ext cx="5913343" cy="3928643"/>
              </a:xfrm>
              <a:prstGeom prst="rect">
                <a:avLst/>
              </a:prstGeom>
              <a:blipFill rotWithShape="0">
                <a:blip r:embed="rId3"/>
                <a:stretch>
                  <a:fillRect l="-4124" t="-3101"/>
                </a:stretch>
              </a:blipFill>
              <a:ln>
                <a:noFill/>
              </a:ln>
            </p:spPr>
            <p:txBody>
              <a:bodyPr/>
              <a:lstStyle/>
              <a:p>
                <a:r>
                  <a:rPr lang="en-IN">
                    <a:noFill/>
                  </a:rPr>
                  <a:t> </a:t>
                </a:r>
              </a:p>
            </p:txBody>
          </p:sp>
        </mc:Fallback>
      </mc:AlternateContent>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4357" b="99585" l="1253" r="99165">
                        <a14:backgroundMark x1="2296" y1="47718" x2="20668" y2="46888"/>
                        <a14:backgroundMark x1="20668" y1="46888" x2="25470" y2="52282"/>
                        <a14:backgroundMark x1="25470" y1="52282" x2="31315" y2="55809"/>
                        <a14:backgroundMark x1="32150" y1="55809" x2="84551" y2="4564"/>
                        <a14:backgroundMark x1="82463" y1="5187" x2="0" y2="7676"/>
                        <a14:backgroundMark x1="1044" y1="7676" x2="2088" y2="47718"/>
                        <a14:backgroundMark x1="40292" y1="97510" x2="97286" y2="14108"/>
                        <a14:backgroundMark x1="97286" y1="14108" x2="95198" y2="96266"/>
                        <a14:backgroundMark x1="95198" y1="96266" x2="39248" y2="97925"/>
                        <a14:backgroundMark x1="2714" y1="57676" x2="31733" y2="97510"/>
                        <a14:backgroundMark x1="31733" y1="97510" x2="1044" y2="97510"/>
                        <a14:backgroundMark x1="1044" y1="97510" x2="2296" y2="57676"/>
                      </a14:backgroundRemoval>
                    </a14:imgEffect>
                  </a14:imgLayer>
                </a14:imgProps>
              </a:ext>
              <a:ext uri="{28A0092B-C50C-407E-A947-70E740481C1C}">
                <a14:useLocalDpi xmlns:a14="http://schemas.microsoft.com/office/drawing/2010/main" val="0"/>
              </a:ext>
            </a:extLst>
          </a:blip>
          <a:stretch>
            <a:fillRect/>
          </a:stretch>
        </p:blipFill>
        <p:spPr>
          <a:xfrm>
            <a:off x="8609806" y="4411023"/>
            <a:ext cx="1752600" cy="1456409"/>
          </a:xfrm>
          <a:prstGeom prst="rect">
            <a:avLst/>
          </a:prstGeom>
        </p:spPr>
      </p:pic>
      <p:sp>
        <p:nvSpPr>
          <p:cNvPr id="18" name="Title 1"/>
          <p:cNvSpPr txBox="1">
            <a:spLocks/>
          </p:cNvSpPr>
          <p:nvPr/>
        </p:nvSpPr>
        <p:spPr>
          <a:xfrm>
            <a:off x="75455" y="990632"/>
            <a:ext cx="11856894" cy="7207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228600" fontAlgn="auto">
              <a:spcBef>
                <a:spcPct val="20000"/>
              </a:spcBef>
              <a:spcAft>
                <a:spcPts val="0"/>
              </a:spcAft>
              <a:buClr>
                <a:schemeClr val="accent1"/>
              </a:buClr>
              <a:buFont typeface="Wingdings" pitchFamily="2" charset="2"/>
              <a:buNone/>
            </a:pPr>
            <a:r>
              <a:rPr lang="en-US" sz="3600" b="1">
                <a:solidFill>
                  <a:schemeClr val="tx2"/>
                </a:solidFill>
              </a:rPr>
              <a:t>Spacing between the Multiple Earth Pits</a:t>
            </a:r>
            <a:endParaRPr lang="en-US" sz="3600" b="1" dirty="0">
              <a:solidFill>
                <a:schemeClr val="tx2"/>
              </a:solidFill>
            </a:endParaRPr>
          </a:p>
        </p:txBody>
      </p:sp>
    </p:spTree>
    <p:extLst>
      <p:ext uri="{BB962C8B-B14F-4D97-AF65-F5344CB8AC3E}">
        <p14:creationId xmlns:p14="http://schemas.microsoft.com/office/powerpoint/2010/main" val="138581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47096" y="1065212"/>
            <a:ext cx="11285254" cy="5128922"/>
          </a:xfrm>
        </p:spPr>
        <p:txBody>
          <a:bodyPr>
            <a:normAutofit/>
          </a:bodyPr>
          <a:lstStyle/>
          <a:p>
            <a:pPr>
              <a:defRPr/>
            </a:pPr>
            <a:r>
              <a:rPr lang="en-US" sz="7200" b="1" dirty="0"/>
              <a:t>MYTHS &amp; MISCONCEPTIONS</a:t>
            </a:r>
          </a:p>
        </p:txBody>
      </p:sp>
      <p:sp>
        <p:nvSpPr>
          <p:cNvPr id="1032"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EB3254B-FFCE-4455-841F-3204A810B649}" type="slidenum">
              <a:rPr lang="en-US" altLang="en-US">
                <a:solidFill>
                  <a:srgbClr val="FFFFFF"/>
                </a:solidFill>
              </a:rPr>
              <a:pPr/>
              <a:t>33</a:t>
            </a:fld>
            <a:endParaRPr lang="en-US" altLang="en-US">
              <a:solidFill>
                <a:srgbClr val="FFFFFF"/>
              </a:solidFill>
            </a:endParaRPr>
          </a:p>
        </p:txBody>
      </p:sp>
      <p:grpSp>
        <p:nvGrpSpPr>
          <p:cNvPr id="11" name="Group 10">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5" name="Picture 14">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08105612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9394" y="990600"/>
            <a:ext cx="12419807" cy="839788"/>
          </a:xfrm>
        </p:spPr>
        <p:txBody>
          <a:bodyPr/>
          <a:lstStyle/>
          <a:p>
            <a:pPr>
              <a:defRPr/>
            </a:pPr>
            <a:r>
              <a:rPr lang="en-US" sz="2400" b="1" dirty="0">
                <a:solidFill>
                  <a:srgbClr val="FF0000"/>
                </a:solidFill>
              </a:rPr>
              <a:t>MYTH : </a:t>
            </a:r>
            <a:r>
              <a:rPr lang="en-US" sz="2400" b="1" dirty="0"/>
              <a:t>Ground Resistance of Copper Electrode is better than Steel Electrode. </a:t>
            </a:r>
          </a:p>
        </p:txBody>
      </p:sp>
      <p:sp>
        <p:nvSpPr>
          <p:cNvPr id="1032"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EB3254B-FFCE-4455-841F-3204A810B649}" type="slidenum">
              <a:rPr lang="en-US" altLang="en-US">
                <a:solidFill>
                  <a:srgbClr val="FFFFFF"/>
                </a:solidFill>
              </a:rPr>
              <a:pPr/>
              <a:t>34</a:t>
            </a:fld>
            <a:endParaRPr lang="en-US" altLang="en-US">
              <a:solidFill>
                <a:srgbClr val="FFFFFF"/>
              </a:solidFill>
            </a:endParaRPr>
          </a:p>
        </p:txBody>
      </p:sp>
      <p:sp>
        <p:nvSpPr>
          <p:cNvPr id="5" name="Rectangle 4"/>
          <p:cNvSpPr/>
          <p:nvPr/>
        </p:nvSpPr>
        <p:spPr>
          <a:xfrm>
            <a:off x="1397343" y="2286000"/>
            <a:ext cx="8736463"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1029" name="Text Box 4"/>
          <p:cNvSpPr txBox="1">
            <a:spLocks noChangeArrowheads="1"/>
          </p:cNvSpPr>
          <p:nvPr/>
        </p:nvSpPr>
        <p:spPr bwMode="auto">
          <a:xfrm>
            <a:off x="431392" y="1752600"/>
            <a:ext cx="1075126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US" altLang="en-US" sz="2000" b="1" dirty="0">
                <a:latin typeface="Arial" panose="020B0604020202020204" pitchFamily="34" charset="0"/>
                <a:cs typeface="Arial" panose="020B0604020202020204" pitchFamily="34" charset="0"/>
              </a:rPr>
              <a:t>Calculation of Ground Resistance for rod / pipe electrode</a:t>
            </a:r>
          </a:p>
        </p:txBody>
      </p:sp>
      <p:sp>
        <p:nvSpPr>
          <p:cNvPr id="1030" name="Text Box 4"/>
          <p:cNvSpPr txBox="1">
            <a:spLocks noChangeArrowheads="1"/>
          </p:cNvSpPr>
          <p:nvPr/>
        </p:nvSpPr>
        <p:spPr bwMode="auto">
          <a:xfrm>
            <a:off x="431315" y="4876800"/>
            <a:ext cx="106560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US" altLang="en-US" sz="2800" b="1" dirty="0">
                <a:latin typeface="+mj-lt"/>
                <a:cs typeface="Arial" panose="020B0604020202020204" pitchFamily="34" charset="0"/>
              </a:rPr>
              <a:t>Fact: </a:t>
            </a:r>
            <a:r>
              <a:rPr lang="en-US" altLang="en-US" sz="2400" b="1" dirty="0">
                <a:solidFill>
                  <a:schemeClr val="tx2"/>
                </a:solidFill>
                <a:latin typeface="+mj-lt"/>
                <a:cs typeface="Arial" panose="020B0604020202020204" pitchFamily="34" charset="0"/>
              </a:rPr>
              <a:t>Ground resistance depends upon the resistivity of the soil and dimension of the electrodes. </a:t>
            </a:r>
          </a:p>
          <a:p>
            <a:pPr eaLnBrk="1" hangingPunct="1">
              <a:spcBef>
                <a:spcPct val="50000"/>
              </a:spcBef>
            </a:pPr>
            <a:r>
              <a:rPr lang="en-US" altLang="en-US" sz="2400" b="1" dirty="0">
                <a:solidFill>
                  <a:schemeClr val="tx2"/>
                </a:solidFill>
                <a:latin typeface="+mj-lt"/>
                <a:cs typeface="Arial" panose="020B0604020202020204" pitchFamily="34" charset="0"/>
              </a:rPr>
              <a:t>Material used for the electrode has no role.</a:t>
            </a:r>
            <a:r>
              <a:rPr lang="en-US" altLang="en-US" sz="2400" b="1" dirty="0">
                <a:latin typeface="+mj-lt"/>
                <a:cs typeface="Arial" panose="020B0604020202020204" pitchFamily="34" charset="0"/>
              </a:rPr>
              <a:t> </a:t>
            </a:r>
          </a:p>
        </p:txBody>
      </p:sp>
      <p:grpSp>
        <p:nvGrpSpPr>
          <p:cNvPr id="11" name="Group 10">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5" name="Picture 14">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mc:AlternateContent xmlns:mc="http://schemas.openxmlformats.org/markup-compatibility/2006" xmlns:a14="http://schemas.microsoft.com/office/drawing/2010/main">
        <mc:Choice Requires="a14">
          <p:sp>
            <p:nvSpPr>
              <p:cNvPr id="2" name="TextBox 1"/>
              <p:cNvSpPr txBox="1"/>
              <p:nvPr/>
            </p:nvSpPr>
            <p:spPr>
              <a:xfrm>
                <a:off x="2742406" y="2438400"/>
                <a:ext cx="6553200" cy="2184381"/>
              </a:xfrm>
              <a:prstGeom prst="rect">
                <a:avLst/>
              </a:prstGeom>
              <a:noFill/>
            </p:spPr>
            <p:txBody>
              <a:bodyPr wrap="square" rtlCol="0">
                <a:spAutoFit/>
              </a:bodyPr>
              <a:lstStyle/>
              <a:p>
                <a14:m>
                  <m:oMath xmlns:m="http://schemas.openxmlformats.org/officeDocument/2006/math">
                    <m:sSub>
                      <m:sSubPr>
                        <m:ctrlPr>
                          <a:rPr lang="en-IN" sz="3200" i="1" smtClean="0">
                            <a:latin typeface="Cambria Math" panose="02040503050406030204" pitchFamily="18" charset="0"/>
                          </a:rPr>
                        </m:ctrlPr>
                      </m:sSubPr>
                      <m:e>
                        <m:r>
                          <a:rPr lang="en-IN" sz="3200" b="0" i="1" smtClean="0">
                            <a:latin typeface="Cambria Math"/>
                          </a:rPr>
                          <m:t>𝑅</m:t>
                        </m:r>
                      </m:e>
                      <m:sub>
                        <m:r>
                          <a:rPr lang="en-IN" sz="3200" b="0" i="1" smtClean="0">
                            <a:latin typeface="Cambria Math"/>
                          </a:rPr>
                          <m:t>𝑔</m:t>
                        </m:r>
                      </m:sub>
                    </m:sSub>
                  </m:oMath>
                </a14:m>
                <a:r>
                  <a:rPr lang="en-IN" sz="3200" dirty="0"/>
                  <a:t> = </a:t>
                </a:r>
                <a14:m>
                  <m:oMath xmlns:m="http://schemas.openxmlformats.org/officeDocument/2006/math">
                    <m:f>
                      <m:fPr>
                        <m:ctrlPr>
                          <a:rPr lang="en-IN" sz="3200" i="1" smtClean="0">
                            <a:latin typeface="Cambria Math" panose="02040503050406030204" pitchFamily="18" charset="0"/>
                          </a:rPr>
                        </m:ctrlPr>
                      </m:fPr>
                      <m:num>
                        <m:r>
                          <a:rPr lang="en-IN" sz="3200" b="0" i="1" smtClean="0">
                            <a:latin typeface="Cambria Math"/>
                          </a:rPr>
                          <m:t>100</m:t>
                        </m:r>
                        <m:r>
                          <a:rPr lang="en-IN" sz="3200" b="0" i="1" smtClean="0">
                            <a:latin typeface="Cambria Math"/>
                            <a:ea typeface="Cambria Math"/>
                          </a:rPr>
                          <m:t>𝜌</m:t>
                        </m:r>
                      </m:num>
                      <m:den>
                        <m:r>
                          <a:rPr lang="en-IN" sz="3200" b="0" i="1" smtClean="0">
                            <a:latin typeface="Cambria Math"/>
                          </a:rPr>
                          <m:t>2</m:t>
                        </m:r>
                        <m:r>
                          <m:rPr>
                            <m:sty m:val="p"/>
                          </m:rPr>
                          <a:rPr lang="el-GR" sz="3200" b="0" i="1" smtClean="0">
                            <a:latin typeface="Cambria Math"/>
                          </a:rPr>
                          <m:t>π</m:t>
                        </m:r>
                        <m:r>
                          <a:rPr lang="en-IN" sz="3200" b="0" i="1" smtClean="0">
                            <a:latin typeface="Cambria Math"/>
                          </a:rPr>
                          <m:t>𝐿</m:t>
                        </m:r>
                      </m:den>
                    </m:f>
                    <m:sSub>
                      <m:sSubPr>
                        <m:ctrlPr>
                          <a:rPr lang="en-IN" sz="3200" b="0" i="1" smtClean="0">
                            <a:latin typeface="Cambria Math" panose="02040503050406030204" pitchFamily="18" charset="0"/>
                          </a:rPr>
                        </m:ctrlPr>
                      </m:sSubPr>
                      <m:e>
                        <m:r>
                          <a:rPr lang="en-IN" sz="3200" b="0" i="1" smtClean="0">
                            <a:latin typeface="Cambria Math"/>
                          </a:rPr>
                          <m:t>𝑙𝑜𝑔</m:t>
                        </m:r>
                      </m:e>
                      <m:sub>
                        <m:r>
                          <a:rPr lang="en-IN" sz="3200" b="0" i="1" smtClean="0">
                            <a:latin typeface="Cambria Math"/>
                          </a:rPr>
                          <m:t>𝑒</m:t>
                        </m:r>
                      </m:sub>
                    </m:sSub>
                    <m:f>
                      <m:fPr>
                        <m:ctrlPr>
                          <a:rPr lang="en-IN" sz="3200" b="0" i="1" smtClean="0">
                            <a:latin typeface="Cambria Math" panose="02040503050406030204" pitchFamily="18" charset="0"/>
                          </a:rPr>
                        </m:ctrlPr>
                      </m:fPr>
                      <m:num>
                        <m:r>
                          <a:rPr lang="en-IN" sz="3200" b="0" i="1" smtClean="0">
                            <a:latin typeface="Cambria Math"/>
                          </a:rPr>
                          <m:t>4</m:t>
                        </m:r>
                        <m:r>
                          <a:rPr lang="en-IN" sz="3200" b="0" i="1" smtClean="0">
                            <a:latin typeface="Cambria Math"/>
                          </a:rPr>
                          <m:t>𝐿</m:t>
                        </m:r>
                      </m:num>
                      <m:den>
                        <m:r>
                          <a:rPr lang="en-IN" sz="3200" b="0" i="1" smtClean="0">
                            <a:latin typeface="Cambria Math"/>
                          </a:rPr>
                          <m:t>𝑑</m:t>
                        </m:r>
                      </m:den>
                    </m:f>
                    <m:r>
                      <a:rPr lang="el-GR" sz="3200" b="0" i="1" smtClean="0">
                        <a:latin typeface="Cambria Math"/>
                      </a:rPr>
                      <m:t>Ω</m:t>
                    </m:r>
                  </m:oMath>
                </a14:m>
                <a:endParaRPr lang="en-IN" sz="3200" b="0" dirty="0"/>
              </a:p>
              <a:p>
                <a:endParaRPr lang="en-IN" sz="1050" b="0" dirty="0"/>
              </a:p>
              <a:p>
                <a:r>
                  <a:rPr lang="en-IN" sz="2000" dirty="0"/>
                  <a:t>Where	</a:t>
                </a:r>
                <a:r>
                  <a:rPr lang="el-GR" sz="2000" dirty="0"/>
                  <a:t>ρ</a:t>
                </a:r>
                <a:r>
                  <a:rPr lang="en-IN" sz="2000" dirty="0"/>
                  <a:t> = Resistivity of soil is ohm meter</a:t>
                </a:r>
              </a:p>
              <a:p>
                <a:r>
                  <a:rPr lang="en-IN" sz="2000" dirty="0"/>
                  <a:t>	L = Length of rod in cm</a:t>
                </a:r>
              </a:p>
              <a:p>
                <a:r>
                  <a:rPr lang="en-IN" sz="2000" dirty="0"/>
                  <a:t>	d = </a:t>
                </a:r>
                <a:r>
                  <a:rPr lang="en-IN" sz="2000" dirty="0" err="1"/>
                  <a:t>dia</a:t>
                </a:r>
                <a:r>
                  <a:rPr lang="en-IN" sz="2000" dirty="0"/>
                  <a:t> of rod in cm</a:t>
                </a:r>
              </a:p>
              <a:p>
                <a:r>
                  <a:rPr lang="en-IN" sz="2000" dirty="0"/>
                  <a:t>	R = Resistance in Ohms</a:t>
                </a:r>
              </a:p>
            </p:txBody>
          </p:sp>
        </mc:Choice>
        <mc:Fallback xmlns="">
          <p:sp>
            <p:nvSpPr>
              <p:cNvPr id="2" name="TextBox 1"/>
              <p:cNvSpPr txBox="1">
                <a:spLocks noRot="1" noChangeAspect="1" noMove="1" noResize="1" noEditPoints="1" noAdjustHandles="1" noChangeArrowheads="1" noChangeShapeType="1" noTextEdit="1"/>
              </p:cNvSpPr>
              <p:nvPr/>
            </p:nvSpPr>
            <p:spPr>
              <a:xfrm>
                <a:off x="2742406" y="2438400"/>
                <a:ext cx="6553200" cy="2184381"/>
              </a:xfrm>
              <a:prstGeom prst="rect">
                <a:avLst/>
              </a:prstGeom>
              <a:blipFill rotWithShape="1">
                <a:blip r:embed="rId3"/>
                <a:stretch>
                  <a:fillRect l="-1023" b="-4190"/>
                </a:stretch>
              </a:blipFill>
            </p:spPr>
            <p:txBody>
              <a:bodyPr/>
              <a:lstStyle/>
              <a:p>
                <a:r>
                  <a:rPr lang="en-IN">
                    <a:noFill/>
                  </a:rPr>
                  <a:t> </a:t>
                </a:r>
              </a:p>
            </p:txBody>
          </p:sp>
        </mc:Fallback>
      </mc:AlternateContent>
    </p:spTree>
    <p:extLst>
      <p:ext uri="{BB962C8B-B14F-4D97-AF65-F5344CB8AC3E}">
        <p14:creationId xmlns:p14="http://schemas.microsoft.com/office/powerpoint/2010/main" val="415024197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2389AD8-A025-4109-844A-DAC9509AEE5E}" type="slidenum">
              <a:rPr lang="en-US" altLang="en-US" smtClean="0"/>
              <a:pPr>
                <a:defRPr/>
              </a:pPr>
              <a:t>35</a:t>
            </a:fld>
            <a:endParaRPr lang="en-US" altLang="en-US"/>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402114" y="1984381"/>
                <a:ext cx="11337508" cy="4340225"/>
              </a:xfrm>
              <a:prstGeom prst="rect">
                <a:avLst/>
              </a:prstGeom>
            </p:spPr>
            <p:txBody>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r>
                  <a:rPr lang="en-US" dirty="0"/>
                  <a:t>Considering </a:t>
                </a:r>
                <a:r>
                  <a:rPr lang="el-GR" dirty="0"/>
                  <a:t>ρ</a:t>
                </a:r>
                <a:r>
                  <a:rPr lang="en-US" dirty="0"/>
                  <a:t> = 100 </a:t>
                </a:r>
                <a:r>
                  <a:rPr lang="el-GR" dirty="0"/>
                  <a:t>Ω</a:t>
                </a:r>
                <a:r>
                  <a:rPr lang="en-US" dirty="0"/>
                  <a:t>-m, l = </a:t>
                </a:r>
                <a:r>
                  <a:rPr lang="en-US" b="1" dirty="0"/>
                  <a:t>300</a:t>
                </a:r>
                <a:r>
                  <a:rPr lang="en-US" dirty="0"/>
                  <a:t> cm, d = 4 cm</a:t>
                </a:r>
              </a:p>
              <a:p>
                <a:pPr eaLnBrk="1" hangingPunct="1"/>
                <a:endParaRPr lang="en-US" sz="1050" dirty="0"/>
              </a:p>
              <a:p>
                <a:pPr marL="2103120" lvl="8" indent="0">
                  <a:buNone/>
                </a:pPr>
                <a:r>
                  <a:rPr lang="en-IN" sz="2800" b="0" dirty="0"/>
                  <a:t>	</a:t>
                </a:r>
                <a14:m>
                  <m:oMath xmlns:m="http://schemas.openxmlformats.org/officeDocument/2006/math">
                    <m:sSub>
                      <m:sSubPr>
                        <m:ctrlPr>
                          <a:rPr lang="en-IN" sz="2400" b="0" i="1" smtClean="0">
                            <a:latin typeface="Cambria Math" panose="02040503050406030204" pitchFamily="18" charset="0"/>
                          </a:rPr>
                        </m:ctrlPr>
                      </m:sSubPr>
                      <m:e>
                        <m:r>
                          <a:rPr lang="en-IN" sz="2400" b="0" i="1" smtClean="0">
                            <a:latin typeface="Cambria Math"/>
                          </a:rPr>
                          <m:t>𝑅</m:t>
                        </m:r>
                      </m:e>
                      <m:sub>
                        <m:r>
                          <a:rPr lang="en-IN" sz="2400" b="0" i="1" smtClean="0">
                            <a:latin typeface="Cambria Math"/>
                          </a:rPr>
                          <m:t>𝑔</m:t>
                        </m:r>
                        <m:r>
                          <a:rPr lang="en-IN" sz="2400" b="0" i="1" smtClean="0">
                            <a:latin typeface="Cambria Math"/>
                          </a:rPr>
                          <m:t> </m:t>
                        </m:r>
                      </m:sub>
                    </m:sSub>
                    <m:r>
                      <a:rPr lang="en-IN" sz="2400" b="0" i="1" smtClean="0">
                        <a:latin typeface="Cambria Math"/>
                      </a:rPr>
                      <m:t>       = </m:t>
                    </m:r>
                    <m:f>
                      <m:fPr>
                        <m:ctrlPr>
                          <a:rPr lang="en-US" sz="2400" i="1" smtClean="0">
                            <a:latin typeface="Cambria Math" panose="02040503050406030204" pitchFamily="18" charset="0"/>
                          </a:rPr>
                        </m:ctrlPr>
                      </m:fPr>
                      <m:num>
                        <m:r>
                          <a:rPr lang="en-IN" sz="2400" b="0" i="1" smtClean="0">
                            <a:latin typeface="Cambria Math"/>
                          </a:rPr>
                          <m:t>100 </m:t>
                        </m:r>
                        <m:r>
                          <a:rPr lang="en-IN" sz="2400" b="0" i="1" smtClean="0">
                            <a:latin typeface="Cambria Math"/>
                          </a:rPr>
                          <m:t>𝑥</m:t>
                        </m:r>
                        <m:r>
                          <a:rPr lang="en-IN" sz="2400" b="0" i="1" smtClean="0">
                            <a:latin typeface="Cambria Math"/>
                          </a:rPr>
                          <m:t> 100</m:t>
                        </m:r>
                      </m:num>
                      <m:den>
                        <m:r>
                          <a:rPr lang="en-IN" sz="2400" b="0" i="1" smtClean="0">
                            <a:latin typeface="Cambria Math"/>
                          </a:rPr>
                          <m:t>2 </m:t>
                        </m:r>
                        <m:r>
                          <a:rPr lang="en-IN" sz="2400" b="0" i="1" smtClean="0">
                            <a:latin typeface="Cambria Math"/>
                          </a:rPr>
                          <m:t>𝑥</m:t>
                        </m:r>
                        <m:r>
                          <a:rPr lang="en-IN" sz="2400" b="0" i="1" smtClean="0">
                            <a:latin typeface="Cambria Math"/>
                          </a:rPr>
                          <m:t> </m:t>
                        </m:r>
                        <m:r>
                          <a:rPr lang="en-IN" sz="2400" b="0" i="1" smtClean="0">
                            <a:latin typeface="Cambria Math"/>
                            <a:ea typeface="Cambria Math"/>
                          </a:rPr>
                          <m:t>𝜋</m:t>
                        </m:r>
                        <m:r>
                          <a:rPr lang="en-IN" sz="2400" b="0" i="1" smtClean="0">
                            <a:latin typeface="Cambria Math"/>
                            <a:ea typeface="Cambria Math"/>
                          </a:rPr>
                          <m:t> </m:t>
                        </m:r>
                        <m:r>
                          <a:rPr lang="en-IN" sz="2400" b="0" i="1" smtClean="0">
                            <a:latin typeface="Cambria Math"/>
                            <a:ea typeface="Cambria Math"/>
                          </a:rPr>
                          <m:t>𝑥</m:t>
                        </m:r>
                        <m:r>
                          <a:rPr lang="en-IN" sz="2400" b="0" i="1" smtClean="0">
                            <a:latin typeface="Cambria Math"/>
                            <a:ea typeface="Cambria Math"/>
                          </a:rPr>
                          <m:t> 300</m:t>
                        </m:r>
                      </m:den>
                    </m:f>
                    <m:r>
                      <a:rPr lang="en-IN" sz="2400" b="0" i="1" smtClean="0">
                        <a:latin typeface="Cambria Math"/>
                      </a:rPr>
                      <m:t>𝑙𝑜𝑔</m:t>
                    </m:r>
                    <m:r>
                      <a:rPr lang="en-IN" sz="2400" b="0" i="1" smtClean="0">
                        <a:latin typeface="Cambria Math"/>
                      </a:rPr>
                      <m:t> </m:t>
                    </m:r>
                    <m:r>
                      <a:rPr lang="en-IN" sz="2400" b="0" i="1" smtClean="0">
                        <a:latin typeface="Cambria Math"/>
                      </a:rPr>
                      <m:t>𝑛</m:t>
                    </m:r>
                    <m:f>
                      <m:fPr>
                        <m:ctrlPr>
                          <a:rPr lang="en-IN" sz="2400" b="0" i="1" smtClean="0">
                            <a:latin typeface="Cambria Math" panose="02040503050406030204" pitchFamily="18" charset="0"/>
                          </a:rPr>
                        </m:ctrlPr>
                      </m:fPr>
                      <m:num>
                        <m:r>
                          <a:rPr lang="en-IN" sz="2400" b="0" i="1" smtClean="0">
                            <a:latin typeface="Cambria Math"/>
                          </a:rPr>
                          <m:t>4 </m:t>
                        </m:r>
                        <m:r>
                          <a:rPr lang="en-IN" sz="2400" b="0" i="1" smtClean="0">
                            <a:latin typeface="Cambria Math"/>
                          </a:rPr>
                          <m:t>𝑥</m:t>
                        </m:r>
                        <m:r>
                          <a:rPr lang="en-IN" sz="2400" b="0" i="1" smtClean="0">
                            <a:latin typeface="Cambria Math"/>
                          </a:rPr>
                          <m:t> 300</m:t>
                        </m:r>
                      </m:num>
                      <m:den>
                        <m:r>
                          <a:rPr lang="en-IN" sz="2400" b="0" i="1" smtClean="0">
                            <a:latin typeface="Cambria Math"/>
                          </a:rPr>
                          <m:t>4</m:t>
                        </m:r>
                      </m:den>
                    </m:f>
                  </m:oMath>
                </a14:m>
                <a:r>
                  <a:rPr lang="el-GR" sz="2400" dirty="0"/>
                  <a:t>Ω</a:t>
                </a:r>
                <a:endParaRPr lang="en-IN" sz="2400" dirty="0"/>
              </a:p>
              <a:p>
                <a:pPr marL="776288" lvl="2" indent="0" eaLnBrk="1" hangingPunct="1">
                  <a:buNone/>
                </a:pPr>
                <a:r>
                  <a:rPr lang="en-IN" b="0" dirty="0"/>
                  <a:t>				 </a:t>
                </a:r>
                <a14:m>
                  <m:oMath xmlns:m="http://schemas.openxmlformats.org/officeDocument/2006/math">
                    <m:r>
                      <a:rPr lang="en-IN" sz="2000" b="0" i="1" smtClean="0">
                        <a:latin typeface="Cambria Math"/>
                      </a:rPr>
                      <m:t>=  5.30516477  </m:t>
                    </m:r>
                    <m:r>
                      <a:rPr lang="en-IN" sz="2000" b="0" i="1" smtClean="0">
                        <a:latin typeface="Cambria Math"/>
                      </a:rPr>
                      <m:t>𝑥</m:t>
                    </m:r>
                    <m:r>
                      <a:rPr lang="en-IN" sz="2000" b="0" i="1" smtClean="0">
                        <a:latin typeface="Cambria Math"/>
                      </a:rPr>
                      <m:t>  5.703782475 =30.26Ω</m:t>
                    </m:r>
                  </m:oMath>
                </a14:m>
                <a:r>
                  <a:rPr lang="en-IN" sz="2000" dirty="0"/>
                  <a:t> </a:t>
                </a:r>
                <a:endParaRPr lang="en-US" sz="2000" dirty="0"/>
              </a:p>
              <a:p>
                <a:pPr eaLnBrk="1" hangingPunct="1"/>
                <a:endParaRPr lang="en-US" dirty="0"/>
              </a:p>
              <a:p>
                <a:pPr eaLnBrk="1" hangingPunct="1"/>
                <a:r>
                  <a:rPr lang="en-US" dirty="0"/>
                  <a:t>Considering </a:t>
                </a:r>
                <a:r>
                  <a:rPr lang="el-GR" dirty="0"/>
                  <a:t>ρ</a:t>
                </a:r>
                <a:r>
                  <a:rPr lang="en-US" dirty="0"/>
                  <a:t> = 100 </a:t>
                </a:r>
                <a:r>
                  <a:rPr lang="el-GR" dirty="0"/>
                  <a:t>Ω</a:t>
                </a:r>
                <a:r>
                  <a:rPr lang="en-US" dirty="0"/>
                  <a:t>-m, l = </a:t>
                </a:r>
                <a:r>
                  <a:rPr lang="en-US" b="1" dirty="0"/>
                  <a:t>300</a:t>
                </a:r>
                <a:r>
                  <a:rPr lang="en-US" dirty="0"/>
                  <a:t> cm, d = 8 cm</a:t>
                </a:r>
              </a:p>
              <a:p>
                <a:pPr eaLnBrk="1" hangingPunct="1"/>
                <a:endParaRPr lang="en-US" dirty="0"/>
              </a:p>
              <a:p>
                <a:pPr marL="2103120" lvl="8" indent="0">
                  <a:buNone/>
                </a:pPr>
                <a:r>
                  <a:rPr lang="en-IN" sz="2400" dirty="0"/>
                  <a:t>	</a:t>
                </a:r>
                <a14:m>
                  <m:oMath xmlns:m="http://schemas.openxmlformats.org/officeDocument/2006/math">
                    <m:sSub>
                      <m:sSubPr>
                        <m:ctrlPr>
                          <a:rPr lang="en-IN" sz="2400" i="1">
                            <a:latin typeface="Cambria Math" panose="02040503050406030204" pitchFamily="18" charset="0"/>
                          </a:rPr>
                        </m:ctrlPr>
                      </m:sSubPr>
                      <m:e>
                        <m:r>
                          <a:rPr lang="en-IN" sz="2400" i="1">
                            <a:latin typeface="Cambria Math"/>
                          </a:rPr>
                          <m:t>𝑅</m:t>
                        </m:r>
                      </m:e>
                      <m:sub>
                        <m:r>
                          <a:rPr lang="en-IN" sz="2400" i="1">
                            <a:latin typeface="Cambria Math"/>
                          </a:rPr>
                          <m:t>𝑔</m:t>
                        </m:r>
                        <m:r>
                          <a:rPr lang="en-IN" sz="2400" i="1">
                            <a:latin typeface="Cambria Math"/>
                          </a:rPr>
                          <m:t> </m:t>
                        </m:r>
                      </m:sub>
                    </m:sSub>
                    <m:r>
                      <a:rPr lang="en-IN" sz="2400" i="1">
                        <a:latin typeface="Cambria Math"/>
                      </a:rPr>
                      <m:t>       = </m:t>
                    </m:r>
                    <m:f>
                      <m:fPr>
                        <m:ctrlPr>
                          <a:rPr lang="en-US" sz="2400" i="1">
                            <a:latin typeface="Cambria Math" panose="02040503050406030204" pitchFamily="18" charset="0"/>
                          </a:rPr>
                        </m:ctrlPr>
                      </m:fPr>
                      <m:num>
                        <m:r>
                          <a:rPr lang="en-IN" sz="2400" i="1">
                            <a:latin typeface="Cambria Math"/>
                          </a:rPr>
                          <m:t>100 </m:t>
                        </m:r>
                        <m:r>
                          <a:rPr lang="en-IN" sz="2400" i="1">
                            <a:latin typeface="Cambria Math"/>
                          </a:rPr>
                          <m:t>𝑥</m:t>
                        </m:r>
                        <m:r>
                          <a:rPr lang="en-IN" sz="2400" i="1">
                            <a:latin typeface="Cambria Math"/>
                          </a:rPr>
                          <m:t> 100</m:t>
                        </m:r>
                      </m:num>
                      <m:den>
                        <m:r>
                          <a:rPr lang="en-IN" sz="2400" i="1">
                            <a:latin typeface="Cambria Math"/>
                          </a:rPr>
                          <m:t>2 </m:t>
                        </m:r>
                        <m:r>
                          <a:rPr lang="en-IN" sz="2400" i="1">
                            <a:latin typeface="Cambria Math"/>
                          </a:rPr>
                          <m:t>𝑥</m:t>
                        </m:r>
                        <m:r>
                          <a:rPr lang="en-IN" sz="2400" i="1">
                            <a:latin typeface="Cambria Math"/>
                          </a:rPr>
                          <m:t> </m:t>
                        </m:r>
                        <m:r>
                          <a:rPr lang="en-IN" sz="2400" i="1">
                            <a:latin typeface="Cambria Math"/>
                            <a:ea typeface="Cambria Math"/>
                          </a:rPr>
                          <m:t>𝜋</m:t>
                        </m:r>
                        <m:r>
                          <a:rPr lang="en-IN" sz="2400" i="1">
                            <a:latin typeface="Cambria Math"/>
                            <a:ea typeface="Cambria Math"/>
                          </a:rPr>
                          <m:t> </m:t>
                        </m:r>
                        <m:r>
                          <a:rPr lang="en-IN" sz="2400" i="1">
                            <a:latin typeface="Cambria Math"/>
                            <a:ea typeface="Cambria Math"/>
                          </a:rPr>
                          <m:t>𝑥</m:t>
                        </m:r>
                        <m:r>
                          <a:rPr lang="en-IN" sz="2400" i="1">
                            <a:latin typeface="Cambria Math"/>
                            <a:ea typeface="Cambria Math"/>
                          </a:rPr>
                          <m:t> 300</m:t>
                        </m:r>
                      </m:den>
                    </m:f>
                    <m:r>
                      <a:rPr lang="en-IN" sz="2400" i="1">
                        <a:latin typeface="Cambria Math"/>
                      </a:rPr>
                      <m:t>𝑙𝑜𝑔</m:t>
                    </m:r>
                    <m:r>
                      <a:rPr lang="en-IN" sz="2400" i="1">
                        <a:latin typeface="Cambria Math"/>
                      </a:rPr>
                      <m:t> </m:t>
                    </m:r>
                    <m:r>
                      <a:rPr lang="en-IN" sz="2400" i="1">
                        <a:latin typeface="Cambria Math"/>
                      </a:rPr>
                      <m:t>𝑛</m:t>
                    </m:r>
                    <m:f>
                      <m:fPr>
                        <m:ctrlPr>
                          <a:rPr lang="en-IN" sz="2400" i="1">
                            <a:latin typeface="Cambria Math" panose="02040503050406030204" pitchFamily="18" charset="0"/>
                          </a:rPr>
                        </m:ctrlPr>
                      </m:fPr>
                      <m:num>
                        <m:r>
                          <a:rPr lang="en-IN" sz="2400" i="1">
                            <a:latin typeface="Cambria Math"/>
                          </a:rPr>
                          <m:t>4 </m:t>
                        </m:r>
                        <m:r>
                          <a:rPr lang="en-IN" sz="2400" i="1">
                            <a:latin typeface="Cambria Math"/>
                          </a:rPr>
                          <m:t>𝑥</m:t>
                        </m:r>
                        <m:r>
                          <a:rPr lang="en-IN" sz="2400" i="1">
                            <a:latin typeface="Cambria Math"/>
                          </a:rPr>
                          <m:t> 300</m:t>
                        </m:r>
                      </m:num>
                      <m:den>
                        <m:r>
                          <a:rPr lang="en-IN" sz="2400" b="0" i="1" smtClean="0">
                            <a:latin typeface="Cambria Math"/>
                          </a:rPr>
                          <m:t>8</m:t>
                        </m:r>
                      </m:den>
                    </m:f>
                  </m:oMath>
                </a14:m>
                <a:r>
                  <a:rPr lang="el-GR" sz="2400" dirty="0"/>
                  <a:t>Ω</a:t>
                </a:r>
                <a:endParaRPr lang="en-IN" sz="2400" dirty="0"/>
              </a:p>
              <a:p>
                <a:pPr marL="776288" lvl="2" indent="0" eaLnBrk="1" hangingPunct="1">
                  <a:buNone/>
                </a:pPr>
                <a:r>
                  <a:rPr lang="en-IN" dirty="0"/>
                  <a:t>				 </a:t>
                </a:r>
                <a14:m>
                  <m:oMath xmlns:m="http://schemas.openxmlformats.org/officeDocument/2006/math">
                    <m:r>
                      <a:rPr lang="en-IN" sz="2000" i="1">
                        <a:latin typeface="Cambria Math"/>
                      </a:rPr>
                      <m:t>=  5.30516477  </m:t>
                    </m:r>
                    <m:r>
                      <a:rPr lang="en-IN" sz="2000" i="1">
                        <a:latin typeface="Cambria Math"/>
                      </a:rPr>
                      <m:t>𝑥</m:t>
                    </m:r>
                    <m:r>
                      <a:rPr lang="en-IN" sz="2000" i="1">
                        <a:latin typeface="Cambria Math"/>
                      </a:rPr>
                      <m:t>  5.010635294 =26.58Ω</m:t>
                    </m:r>
                  </m:oMath>
                </a14:m>
                <a:r>
                  <a:rPr lang="en-IN" sz="2000" dirty="0"/>
                  <a:t> </a:t>
                </a:r>
                <a:endParaRPr lang="en-US" sz="2000"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buFont typeface="Wingdings 2" pitchFamily="18" charset="2"/>
                  <a:buNone/>
                </a:pPr>
                <a:endParaRPr lang="en-US" sz="2400" dirty="0">
                  <a:latin typeface="Times New Roman" pitchFamily="18" charset="0"/>
                  <a:cs typeface="Times New Roman" pitchFamily="18" charset="0"/>
                </a:endParaRP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402114" y="1984381"/>
                <a:ext cx="11337508" cy="4340225"/>
              </a:xfrm>
              <a:prstGeom prst="rect">
                <a:avLst/>
              </a:prstGeom>
              <a:blipFill rotWithShape="1">
                <a:blip r:embed="rId2"/>
                <a:stretch>
                  <a:fillRect t="-843"/>
                </a:stretch>
              </a:blipFill>
            </p:spPr>
            <p:txBody>
              <a:bodyPr/>
              <a:lstStyle/>
              <a:p>
                <a:r>
                  <a:rPr lang="en-IN">
                    <a:noFill/>
                  </a:rPr>
                  <a:t> </a:t>
                </a:r>
              </a:p>
            </p:txBody>
          </p:sp>
        </mc:Fallback>
      </mc:AlternateContent>
      <p:sp>
        <p:nvSpPr>
          <p:cNvPr id="10" name="Title 1"/>
          <p:cNvSpPr txBox="1">
            <a:spLocks/>
          </p:cNvSpPr>
          <p:nvPr/>
        </p:nvSpPr>
        <p:spPr>
          <a:xfrm>
            <a:off x="553863" y="1222517"/>
            <a:ext cx="11378507"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r>
              <a:rPr lang="en-US" altLang="en-US" sz="2800" b="1" dirty="0">
                <a:solidFill>
                  <a:srgbClr val="FF0000"/>
                </a:solidFill>
                <a:cs typeface="Aharoni" pitchFamily="2" charset="-79"/>
              </a:rPr>
              <a:t>Myth</a:t>
            </a:r>
            <a:r>
              <a:rPr lang="en-US" altLang="en-US" sz="2400" b="1" dirty="0">
                <a:cs typeface="Aharoni" pitchFamily="2" charset="-79"/>
              </a:rPr>
              <a:t> </a:t>
            </a:r>
            <a:r>
              <a:rPr lang="en-US" altLang="en-US" sz="2800" b="1" dirty="0">
                <a:cs typeface="Aharoni" pitchFamily="2" charset="-79"/>
              </a:rPr>
              <a:t>Increased </a:t>
            </a:r>
            <a:r>
              <a:rPr lang="en-US" altLang="en-US" sz="2800" b="1" dirty="0" err="1">
                <a:cs typeface="Aharoni" pitchFamily="2" charset="-79"/>
              </a:rPr>
              <a:t>Dia</a:t>
            </a:r>
            <a:r>
              <a:rPr lang="en-US" altLang="en-US" sz="2800" b="1" dirty="0">
                <a:cs typeface="Aharoni" pitchFamily="2" charset="-79"/>
              </a:rPr>
              <a:t> Reduces Resistance</a:t>
            </a:r>
            <a:endParaRPr lang="en-US" altLang="en-US" sz="2400" b="1" dirty="0"/>
          </a:p>
        </p:txBody>
      </p:sp>
      <p:sp>
        <p:nvSpPr>
          <p:cNvPr id="9" name="Rectangle 8"/>
          <p:cNvSpPr/>
          <p:nvPr/>
        </p:nvSpPr>
        <p:spPr>
          <a:xfrm>
            <a:off x="2285206" y="2438400"/>
            <a:ext cx="77724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6"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0"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1"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2"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7"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8"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9" name="Picture 18">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24" name="Rectangle 23"/>
          <p:cNvSpPr/>
          <p:nvPr/>
        </p:nvSpPr>
        <p:spPr>
          <a:xfrm>
            <a:off x="2285206" y="4648200"/>
            <a:ext cx="7772400"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919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2389AD8-A025-4109-844A-DAC9509AEE5E}" type="slidenum">
              <a:rPr lang="en-US" altLang="en-US" smtClean="0"/>
              <a:pPr>
                <a:defRPr/>
              </a:pPr>
              <a:t>36</a:t>
            </a:fld>
            <a:endParaRPr lang="en-US" altLang="en-US"/>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300528" y="1905000"/>
                <a:ext cx="10975604" cy="4572000"/>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274320" indent="-274320" eaLnBrk="1" fontAlgn="auto" hangingPunct="1">
                  <a:spcAft>
                    <a:spcPts val="0"/>
                  </a:spcAft>
                  <a:buFont typeface="Wingdings" pitchFamily="2" charset="2"/>
                  <a:buChar char="Ø"/>
                  <a:defRPr/>
                </a:pPr>
                <a:r>
                  <a:rPr lang="en-US" sz="2800" dirty="0">
                    <a:latin typeface="Times New Roman" pitchFamily="18" charset="0"/>
                    <a:cs typeface="Times New Roman" pitchFamily="18" charset="0"/>
                  </a:rPr>
                  <a:t>   Change in Resistance between 40 mm &amp; 80 mm diameter pipe/rod</a:t>
                </a:r>
                <a:r>
                  <a:rPr lang="en-US" dirty="0"/>
                  <a:t> is</a:t>
                </a:r>
              </a:p>
              <a:p>
                <a:pPr marL="274320" indent="-274320" eaLnBrk="1" fontAlgn="auto" hangingPunct="1">
                  <a:spcAft>
                    <a:spcPts val="0"/>
                  </a:spcAft>
                  <a:buFont typeface="Wingdings" pitchFamily="2" charset="2"/>
                  <a:buChar char="Ø"/>
                  <a:defRPr/>
                </a:pPr>
                <a:endParaRPr lang="en-US" sz="1200" dirty="0"/>
              </a:p>
              <a:p>
                <a:pPr marL="274320" indent="-274320" eaLnBrk="1" fontAlgn="auto" hangingPunct="1">
                  <a:spcAft>
                    <a:spcPts val="0"/>
                  </a:spcAft>
                  <a:buNone/>
                  <a:defRPr/>
                </a:pPr>
                <a:endParaRPr lang="en-US" dirty="0"/>
              </a:p>
              <a:p>
                <a:pPr marL="180000" indent="-180000" eaLnBrk="1" fontAlgn="auto" hangingPunct="1">
                  <a:spcBef>
                    <a:spcPts val="400"/>
                  </a:spcBef>
                  <a:spcAft>
                    <a:spcPts val="0"/>
                  </a:spcAft>
                  <a:buFont typeface="Wingdings 2"/>
                  <a:buNone/>
                  <a:defRPr/>
                </a:pPr>
                <a:r>
                  <a:rPr lang="en-US" sz="2800" dirty="0">
                    <a:latin typeface="Times New Roman" pitchFamily="18" charset="0"/>
                    <a:cs typeface="Times New Roman" pitchFamily="18" charset="0"/>
                  </a:rPr>
                  <a:t>	</a:t>
                </a:r>
                <a:r>
                  <a:rPr lang="en-US" sz="2400" dirty="0">
                    <a:latin typeface="Times New Roman" pitchFamily="18" charset="0"/>
                    <a:cs typeface="Times New Roman" pitchFamily="18" charset="0"/>
                  </a:rPr>
                  <a:t>	          		=   </a:t>
                </a:r>
                <a14:m>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IN" sz="3200" b="0" i="1" smtClean="0">
                            <a:latin typeface="Cambria Math"/>
                            <a:cs typeface="Times New Roman" pitchFamily="18" charset="0"/>
                          </a:rPr>
                          <m:t>30.26−26.58</m:t>
                        </m:r>
                      </m:num>
                      <m:den>
                        <m:r>
                          <a:rPr lang="en-IN" sz="3200" b="0" i="1" smtClean="0">
                            <a:latin typeface="Cambria Math"/>
                            <a:cs typeface="Times New Roman" pitchFamily="18" charset="0"/>
                          </a:rPr>
                          <m:t>30.26</m:t>
                        </m:r>
                      </m:den>
                    </m:f>
                  </m:oMath>
                </a14:m>
                <a:r>
                  <a:rPr lang="en-US" sz="2400" dirty="0">
                    <a:latin typeface="Times New Roman" pitchFamily="18" charset="0"/>
                    <a:cs typeface="Times New Roman" pitchFamily="18" charset="0"/>
                  </a:rPr>
                  <a:t>  x 100        = </a:t>
                </a:r>
                <a:r>
                  <a:rPr lang="en-US" sz="2400" b="1" dirty="0">
                    <a:latin typeface="Times New Roman" pitchFamily="18" charset="0"/>
                    <a:cs typeface="Times New Roman" pitchFamily="18" charset="0"/>
                  </a:rPr>
                  <a:t>12.16 %</a:t>
                </a:r>
                <a:endParaRPr lang="en-US" sz="2400" dirty="0">
                  <a:latin typeface="Times New Roman" pitchFamily="18" charset="0"/>
                  <a:cs typeface="Times New Roman" pitchFamily="18" charset="0"/>
                </a:endParaRPr>
              </a:p>
              <a:p>
                <a:pPr marL="0" indent="0" eaLnBrk="1" fontAlgn="auto" hangingPunct="1">
                  <a:spcAft>
                    <a:spcPts val="0"/>
                  </a:spcAft>
                  <a:buNone/>
                  <a:defRPr/>
                </a:pPr>
                <a:endParaRPr lang="en-US" dirty="0">
                  <a:solidFill>
                    <a:srgbClr val="FF0000"/>
                  </a:solidFill>
                </a:endParaRPr>
              </a:p>
              <a:p>
                <a:pPr marL="274320" indent="-274320" eaLnBrk="1" fontAlgn="auto" hangingPunct="1">
                  <a:spcAft>
                    <a:spcPts val="0"/>
                  </a:spcAft>
                  <a:buFont typeface="Wingdings 2"/>
                  <a:buChar char=""/>
                  <a:defRPr/>
                </a:pPr>
                <a:r>
                  <a:rPr lang="en-US" dirty="0">
                    <a:solidFill>
                      <a:srgbClr val="FF0000"/>
                    </a:solidFill>
                  </a:rPr>
                  <a:t>OBSERVATION:  </a:t>
                </a:r>
              </a:p>
              <a:p>
                <a:pPr marL="571183" lvl="1" indent="-274320" eaLnBrk="1" fontAlgn="auto" hangingPunct="1">
                  <a:spcAft>
                    <a:spcPts val="0"/>
                  </a:spcAft>
                  <a:buNone/>
                  <a:defRPr/>
                </a:pPr>
                <a:r>
                  <a:rPr lang="en-US" sz="2400" b="1" dirty="0">
                    <a:solidFill>
                      <a:schemeClr val="tx2"/>
                    </a:solidFill>
                  </a:rPr>
                  <a:t>    Doubling the diameter decreases the Ground resistance by 10 to 12%</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00528" y="1905000"/>
                <a:ext cx="10975604" cy="4572000"/>
              </a:xfrm>
              <a:prstGeom prst="rect">
                <a:avLst/>
              </a:prstGeom>
              <a:blipFill rotWithShape="1">
                <a:blip r:embed="rId2"/>
                <a:stretch>
                  <a:fillRect l="-944" t="-1333"/>
                </a:stretch>
              </a:blipFill>
            </p:spPr>
            <p:txBody>
              <a:bodyPr/>
              <a:lstStyle/>
              <a:p>
                <a:r>
                  <a:rPr lang="en-IN">
                    <a:noFill/>
                  </a:rPr>
                  <a:t> </a:t>
                </a:r>
              </a:p>
            </p:txBody>
          </p:sp>
        </mc:Fallback>
      </mc:AlternateContent>
      <p:sp>
        <p:nvSpPr>
          <p:cNvPr id="9" name="Title 1"/>
          <p:cNvSpPr txBox="1">
            <a:spLocks/>
          </p:cNvSpPr>
          <p:nvPr/>
        </p:nvSpPr>
        <p:spPr>
          <a:xfrm>
            <a:off x="431391" y="1146317"/>
            <a:ext cx="115009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r>
              <a:rPr lang="en-US" altLang="en-US" sz="2800" b="1" dirty="0">
                <a:solidFill>
                  <a:srgbClr val="FF0000"/>
                </a:solidFill>
                <a:cs typeface="Aharoni" pitchFamily="2" charset="-79"/>
              </a:rPr>
              <a:t>Myth</a:t>
            </a:r>
            <a:r>
              <a:rPr lang="en-US" altLang="en-US" sz="2400" b="1" dirty="0">
                <a:cs typeface="Aharoni" pitchFamily="2" charset="-79"/>
              </a:rPr>
              <a:t> </a:t>
            </a:r>
            <a:r>
              <a:rPr lang="en-US" altLang="en-US" sz="2800" b="1" dirty="0">
                <a:cs typeface="Aharoni" pitchFamily="2" charset="-79"/>
              </a:rPr>
              <a:t>Increased </a:t>
            </a:r>
            <a:r>
              <a:rPr lang="en-US" altLang="en-US" sz="2800" b="1" dirty="0" err="1">
                <a:cs typeface="Aharoni" pitchFamily="2" charset="-79"/>
              </a:rPr>
              <a:t>Dia</a:t>
            </a:r>
            <a:r>
              <a:rPr lang="en-US" altLang="en-US" sz="2800" b="1" dirty="0">
                <a:cs typeface="Aharoni" pitchFamily="2" charset="-79"/>
              </a:rPr>
              <a:t> Reduces Resistance</a:t>
            </a:r>
            <a:endParaRPr lang="en-US" altLang="en-US" sz="2400" b="1" dirty="0"/>
          </a:p>
        </p:txBody>
      </p:sp>
      <p:sp>
        <p:nvSpPr>
          <p:cNvPr id="8" name="Rectangle 7"/>
          <p:cNvSpPr/>
          <p:nvPr/>
        </p:nvSpPr>
        <p:spPr>
          <a:xfrm>
            <a:off x="2616266" y="2819400"/>
            <a:ext cx="6603140"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5"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2"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3"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4" name="Picture 13">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3491734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2389AD8-A025-4109-844A-DAC9509AEE5E}" type="slidenum">
              <a:rPr lang="en-US" altLang="en-US" smtClean="0"/>
              <a:pPr>
                <a:defRPr/>
              </a:pPr>
              <a:t>37</a:t>
            </a:fld>
            <a:endParaRPr lang="en-US" altLang="en-US"/>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402114" y="1828801"/>
                <a:ext cx="11337507" cy="4495806"/>
              </a:xfrm>
              <a:prstGeom prst="rect">
                <a:avLst/>
              </a:prstGeom>
            </p:spPr>
            <p:txBody>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r>
                  <a:rPr lang="en-US" dirty="0"/>
                  <a:t>Considering </a:t>
                </a:r>
                <a:r>
                  <a:rPr lang="el-GR" dirty="0"/>
                  <a:t>ρ</a:t>
                </a:r>
                <a:r>
                  <a:rPr lang="en-US" dirty="0"/>
                  <a:t> = 100 </a:t>
                </a:r>
                <a:r>
                  <a:rPr lang="el-GR" dirty="0"/>
                  <a:t>Ω</a:t>
                </a:r>
                <a:r>
                  <a:rPr lang="en-US" dirty="0"/>
                  <a:t>-m, l = </a:t>
                </a:r>
                <a:r>
                  <a:rPr lang="en-US" b="1" dirty="0"/>
                  <a:t>100</a:t>
                </a:r>
                <a:r>
                  <a:rPr lang="en-US" dirty="0"/>
                  <a:t> cm, d = 4 cm</a:t>
                </a:r>
              </a:p>
              <a:p>
                <a:pPr eaLnBrk="1" hangingPunct="1"/>
                <a:endParaRPr lang="en-US" sz="800" dirty="0"/>
              </a:p>
              <a:p>
                <a:pPr marL="114300" indent="0" eaLnBrk="1" hangingPunct="1">
                  <a:buNone/>
                </a:pPr>
                <a:r>
                  <a:rPr lang="en-US" sz="2400" dirty="0"/>
                  <a:t>			</a:t>
                </a:r>
                <a14:m>
                  <m:oMath xmlns:m="http://schemas.openxmlformats.org/officeDocument/2006/math">
                    <m:sSub>
                      <m:sSubPr>
                        <m:ctrlPr>
                          <a:rPr lang="en-US" sz="2400" i="1" smtClean="0">
                            <a:latin typeface="Cambria Math" panose="02040503050406030204" pitchFamily="18" charset="0"/>
                          </a:rPr>
                        </m:ctrlPr>
                      </m:sSubPr>
                      <m:e>
                        <m:r>
                          <a:rPr lang="en-IN" sz="2400" b="0" i="1" smtClean="0">
                            <a:latin typeface="Cambria Math"/>
                          </a:rPr>
                          <m:t>𝑅</m:t>
                        </m:r>
                      </m:e>
                      <m:sub>
                        <m:r>
                          <a:rPr lang="en-IN" sz="2400" b="0" i="1" smtClean="0">
                            <a:latin typeface="Cambria Math"/>
                          </a:rPr>
                          <m:t>𝑔</m:t>
                        </m:r>
                      </m:sub>
                    </m:sSub>
                    <m:r>
                      <a:rPr lang="en-IN" sz="2400" b="0" i="1" smtClean="0">
                        <a:latin typeface="Cambria Math"/>
                      </a:rPr>
                      <m:t>= </m:t>
                    </m:r>
                    <m:f>
                      <m:fPr>
                        <m:ctrlPr>
                          <a:rPr lang="en-IN" sz="2400" b="0" i="1" smtClean="0">
                            <a:latin typeface="Cambria Math" panose="02040503050406030204" pitchFamily="18" charset="0"/>
                          </a:rPr>
                        </m:ctrlPr>
                      </m:fPr>
                      <m:num>
                        <m:r>
                          <a:rPr lang="en-IN" sz="2400" b="0" i="1" smtClean="0">
                            <a:latin typeface="Cambria Math"/>
                          </a:rPr>
                          <m:t>100 </m:t>
                        </m:r>
                        <m:r>
                          <a:rPr lang="en-IN" sz="2400" b="0" i="1" smtClean="0">
                            <a:latin typeface="Cambria Math"/>
                          </a:rPr>
                          <m:t>𝑥</m:t>
                        </m:r>
                        <m:r>
                          <a:rPr lang="en-IN" sz="2400" b="0" i="1" smtClean="0">
                            <a:latin typeface="Cambria Math"/>
                          </a:rPr>
                          <m:t> 100</m:t>
                        </m:r>
                      </m:num>
                      <m:den>
                        <m:r>
                          <a:rPr lang="en-IN" sz="2400" b="0" i="1" smtClean="0">
                            <a:latin typeface="Cambria Math"/>
                          </a:rPr>
                          <m:t>2 </m:t>
                        </m:r>
                        <m:r>
                          <a:rPr lang="en-IN" sz="2400" b="0" i="1" smtClean="0">
                            <a:latin typeface="Cambria Math"/>
                          </a:rPr>
                          <m:t>𝑥</m:t>
                        </m:r>
                        <m:r>
                          <a:rPr lang="en-IN" sz="2400" b="0" i="1" smtClean="0">
                            <a:latin typeface="Cambria Math"/>
                          </a:rPr>
                          <m:t> </m:t>
                        </m:r>
                        <m:r>
                          <m:rPr>
                            <m:sty m:val="p"/>
                          </m:rPr>
                          <a:rPr lang="el-GR" sz="2400" b="0" i="1" smtClean="0">
                            <a:latin typeface="Cambria Math"/>
                          </a:rPr>
                          <m:t>π</m:t>
                        </m:r>
                        <m:r>
                          <a:rPr lang="en-IN" sz="2400" b="0" i="1" smtClean="0">
                            <a:latin typeface="Cambria Math"/>
                          </a:rPr>
                          <m:t> </m:t>
                        </m:r>
                        <m:r>
                          <a:rPr lang="en-IN" sz="2400" b="0" i="1" smtClean="0">
                            <a:latin typeface="Cambria Math"/>
                          </a:rPr>
                          <m:t>𝑥</m:t>
                        </m:r>
                        <m:r>
                          <a:rPr lang="en-IN" sz="2400" b="0" i="1" smtClean="0">
                            <a:latin typeface="Cambria Math"/>
                          </a:rPr>
                          <m:t> 100</m:t>
                        </m:r>
                      </m:den>
                    </m:f>
                    <m:func>
                      <m:funcPr>
                        <m:ctrlPr>
                          <a:rPr lang="en-IN" sz="2400" b="0" i="1" smtClean="0">
                            <a:latin typeface="Cambria Math" panose="02040503050406030204" pitchFamily="18" charset="0"/>
                          </a:rPr>
                        </m:ctrlPr>
                      </m:funcPr>
                      <m:fName>
                        <m:r>
                          <m:rPr>
                            <m:sty m:val="p"/>
                          </m:rPr>
                          <a:rPr lang="en-IN" sz="2400" b="0" i="0" smtClean="0">
                            <a:latin typeface="Cambria Math"/>
                          </a:rPr>
                          <m:t>log</m:t>
                        </m:r>
                      </m:fName>
                      <m:e>
                        <m:r>
                          <a:rPr lang="en-IN" sz="2400" b="0" i="1" smtClean="0">
                            <a:latin typeface="Cambria Math"/>
                          </a:rPr>
                          <m:t>𝑛</m:t>
                        </m:r>
                      </m:e>
                    </m:func>
                    <m:f>
                      <m:fPr>
                        <m:ctrlPr>
                          <a:rPr lang="en-IN" sz="2400" b="0" i="1" smtClean="0">
                            <a:latin typeface="Cambria Math" panose="02040503050406030204" pitchFamily="18" charset="0"/>
                          </a:rPr>
                        </m:ctrlPr>
                      </m:fPr>
                      <m:num>
                        <m:r>
                          <a:rPr lang="en-IN" sz="2400" b="0" i="1" smtClean="0">
                            <a:latin typeface="Cambria Math"/>
                          </a:rPr>
                          <m:t>4 </m:t>
                        </m:r>
                        <m:r>
                          <a:rPr lang="en-IN" sz="2400" b="0" i="1" smtClean="0">
                            <a:latin typeface="Cambria Math"/>
                          </a:rPr>
                          <m:t>𝑥</m:t>
                        </m:r>
                        <m:r>
                          <a:rPr lang="en-IN" sz="2400" b="0" i="1" smtClean="0">
                            <a:latin typeface="Cambria Math"/>
                          </a:rPr>
                          <m:t> 100</m:t>
                        </m:r>
                      </m:num>
                      <m:den>
                        <m:r>
                          <a:rPr lang="en-IN" sz="2400" b="0" i="1" smtClean="0">
                            <a:latin typeface="Cambria Math"/>
                          </a:rPr>
                          <m:t>4</m:t>
                        </m:r>
                      </m:den>
                    </m:f>
                    <m:r>
                      <a:rPr lang="el-GR" sz="2400" b="0" i="1" smtClean="0">
                        <a:latin typeface="Cambria Math"/>
                      </a:rPr>
                      <m:t>Ω</m:t>
                    </m:r>
                  </m:oMath>
                </a14:m>
                <a:endParaRPr lang="en-IN" sz="2400" b="0" i="1" dirty="0">
                  <a:latin typeface="Cambria Math"/>
                </a:endParaRPr>
              </a:p>
              <a:p>
                <a:pPr marL="114300" indent="0" eaLnBrk="1" hangingPunct="1">
                  <a:buNone/>
                </a:pPr>
                <a:r>
                  <a:rPr lang="en-IN" dirty="0"/>
                  <a:t>  			      </a:t>
                </a:r>
                <a14:m>
                  <m:oMath xmlns:m="http://schemas.openxmlformats.org/officeDocument/2006/math">
                    <m:r>
                      <a:rPr lang="en-IN" b="0" i="0" smtClean="0">
                        <a:latin typeface="Cambria Math"/>
                      </a:rPr>
                      <m:t> </m:t>
                    </m:r>
                    <m:r>
                      <a:rPr lang="en-IN" b="0" i="1" smtClean="0">
                        <a:latin typeface="Cambria Math"/>
                      </a:rPr>
                      <m:t>=15.9154943 </m:t>
                    </m:r>
                    <m:r>
                      <a:rPr lang="en-IN" b="0" i="1" smtClean="0">
                        <a:latin typeface="Cambria Math"/>
                      </a:rPr>
                      <m:t>𝑥</m:t>
                    </m:r>
                    <m:r>
                      <a:rPr lang="en-IN" b="0" i="1" smtClean="0">
                        <a:latin typeface="Cambria Math"/>
                      </a:rPr>
                      <m:t> 4.60517018=</m:t>
                    </m:r>
                    <m:r>
                      <a:rPr lang="en-IN" b="1" i="1" smtClean="0">
                        <a:solidFill>
                          <a:srgbClr val="FF0000"/>
                        </a:solidFill>
                        <a:latin typeface="Cambria Math"/>
                      </a:rPr>
                      <m:t>𝟕𝟑</m:t>
                    </m:r>
                    <m:r>
                      <a:rPr lang="en-IN" b="1" i="1" smtClean="0">
                        <a:solidFill>
                          <a:srgbClr val="FF0000"/>
                        </a:solidFill>
                        <a:latin typeface="Cambria Math"/>
                      </a:rPr>
                      <m:t>.</m:t>
                    </m:r>
                    <m:r>
                      <a:rPr lang="en-IN" b="1" i="1" smtClean="0">
                        <a:solidFill>
                          <a:srgbClr val="FF0000"/>
                        </a:solidFill>
                        <a:latin typeface="Cambria Math"/>
                      </a:rPr>
                      <m:t>𝟐𝟗</m:t>
                    </m:r>
                    <m:r>
                      <a:rPr lang="el-GR" b="1" i="1" smtClean="0">
                        <a:solidFill>
                          <a:srgbClr val="FF0000"/>
                        </a:solidFill>
                        <a:latin typeface="Cambria Math"/>
                      </a:rPr>
                      <m:t>Ω</m:t>
                    </m:r>
                  </m:oMath>
                </a14:m>
                <a:endParaRPr lang="en-US" b="1" dirty="0"/>
              </a:p>
              <a:p>
                <a:pPr lvl="1" eaLnBrk="1" hangingPunct="1"/>
                <a:endParaRPr lang="en-US" sz="2200" dirty="0"/>
              </a:p>
              <a:p>
                <a:pPr lvl="1" eaLnBrk="1" hangingPunct="1"/>
                <a:r>
                  <a:rPr lang="en-US" sz="2200" dirty="0"/>
                  <a:t>Considering </a:t>
                </a:r>
                <a:r>
                  <a:rPr lang="el-GR" sz="2200" dirty="0"/>
                  <a:t>ρ</a:t>
                </a:r>
                <a:r>
                  <a:rPr lang="en-US" sz="2200" dirty="0"/>
                  <a:t> = 100 </a:t>
                </a:r>
                <a:r>
                  <a:rPr lang="el-GR" sz="2200" dirty="0"/>
                  <a:t>Ω</a:t>
                </a:r>
                <a:r>
                  <a:rPr lang="en-US" sz="2200" dirty="0"/>
                  <a:t>-m, l = </a:t>
                </a:r>
                <a:r>
                  <a:rPr lang="en-US" sz="2200" b="1" dirty="0"/>
                  <a:t>200</a:t>
                </a:r>
                <a:r>
                  <a:rPr lang="en-US" sz="2200" dirty="0"/>
                  <a:t> cm, d = 4 cm</a:t>
                </a:r>
              </a:p>
              <a:p>
                <a:pPr eaLnBrk="1" hangingPunct="1"/>
                <a:endParaRPr lang="en-US" dirty="0"/>
              </a:p>
              <a:p>
                <a:pPr marL="114300" indent="0" eaLnBrk="1" hangingPunct="1">
                  <a:buNone/>
                </a:pPr>
                <a:r>
                  <a:rPr lang="en-US" sz="2000" dirty="0"/>
                  <a:t>			</a:t>
                </a:r>
                <a14:m>
                  <m:oMath xmlns:m="http://schemas.openxmlformats.org/officeDocument/2006/math">
                    <m:sSub>
                      <m:sSubPr>
                        <m:ctrlPr>
                          <a:rPr lang="en-US" sz="2400" i="1">
                            <a:latin typeface="Cambria Math" panose="02040503050406030204" pitchFamily="18" charset="0"/>
                          </a:rPr>
                        </m:ctrlPr>
                      </m:sSubPr>
                      <m:e>
                        <m:r>
                          <a:rPr lang="en-IN" sz="2400" i="1">
                            <a:latin typeface="Cambria Math"/>
                          </a:rPr>
                          <m:t>𝑅</m:t>
                        </m:r>
                      </m:e>
                      <m:sub>
                        <m:r>
                          <a:rPr lang="en-IN" sz="2400" i="1">
                            <a:latin typeface="Cambria Math"/>
                          </a:rPr>
                          <m:t>𝑔</m:t>
                        </m:r>
                      </m:sub>
                    </m:sSub>
                    <m:r>
                      <a:rPr lang="en-IN" sz="2400" i="1">
                        <a:latin typeface="Cambria Math"/>
                      </a:rPr>
                      <m:t>= </m:t>
                    </m:r>
                    <m:f>
                      <m:fPr>
                        <m:ctrlPr>
                          <a:rPr lang="en-IN" sz="2400" i="1">
                            <a:latin typeface="Cambria Math" panose="02040503050406030204" pitchFamily="18" charset="0"/>
                          </a:rPr>
                        </m:ctrlPr>
                      </m:fPr>
                      <m:num>
                        <m:r>
                          <a:rPr lang="en-IN" sz="2400" i="1">
                            <a:latin typeface="Cambria Math"/>
                          </a:rPr>
                          <m:t>100 </m:t>
                        </m:r>
                        <m:r>
                          <a:rPr lang="en-IN" sz="2400" i="1">
                            <a:latin typeface="Cambria Math"/>
                          </a:rPr>
                          <m:t>𝑥</m:t>
                        </m:r>
                        <m:r>
                          <a:rPr lang="en-IN" sz="2400" i="1">
                            <a:latin typeface="Cambria Math"/>
                          </a:rPr>
                          <m:t> 100</m:t>
                        </m:r>
                      </m:num>
                      <m:den>
                        <m:r>
                          <a:rPr lang="en-IN" sz="2400" i="1">
                            <a:latin typeface="Cambria Math"/>
                          </a:rPr>
                          <m:t>2 </m:t>
                        </m:r>
                        <m:r>
                          <a:rPr lang="en-IN" sz="2400" i="1">
                            <a:latin typeface="Cambria Math"/>
                          </a:rPr>
                          <m:t>𝑥</m:t>
                        </m:r>
                        <m:r>
                          <a:rPr lang="en-IN" sz="2400" i="1">
                            <a:latin typeface="Cambria Math"/>
                          </a:rPr>
                          <m:t> </m:t>
                        </m:r>
                        <m:r>
                          <m:rPr>
                            <m:sty m:val="p"/>
                          </m:rPr>
                          <a:rPr lang="el-GR" sz="2400" i="1">
                            <a:latin typeface="Cambria Math"/>
                          </a:rPr>
                          <m:t>π</m:t>
                        </m:r>
                        <m:r>
                          <a:rPr lang="en-IN" sz="2400" i="1">
                            <a:latin typeface="Cambria Math"/>
                          </a:rPr>
                          <m:t> </m:t>
                        </m:r>
                        <m:r>
                          <a:rPr lang="en-IN" sz="2400" i="1">
                            <a:latin typeface="Cambria Math"/>
                          </a:rPr>
                          <m:t>𝑥</m:t>
                        </m:r>
                        <m:r>
                          <a:rPr lang="en-IN" sz="2400" i="1">
                            <a:latin typeface="Cambria Math"/>
                          </a:rPr>
                          <m:t> 200</m:t>
                        </m:r>
                      </m:den>
                    </m:f>
                    <m:func>
                      <m:funcPr>
                        <m:ctrlPr>
                          <a:rPr lang="en-IN" sz="2400" i="1">
                            <a:latin typeface="Cambria Math" panose="02040503050406030204" pitchFamily="18" charset="0"/>
                          </a:rPr>
                        </m:ctrlPr>
                      </m:funcPr>
                      <m:fName>
                        <m:r>
                          <m:rPr>
                            <m:sty m:val="p"/>
                          </m:rPr>
                          <a:rPr lang="en-IN" sz="2400">
                            <a:latin typeface="Cambria Math"/>
                          </a:rPr>
                          <m:t>log</m:t>
                        </m:r>
                      </m:fName>
                      <m:e>
                        <m:r>
                          <a:rPr lang="en-IN" sz="2400" i="1">
                            <a:latin typeface="Cambria Math"/>
                          </a:rPr>
                          <m:t>𝑛</m:t>
                        </m:r>
                      </m:e>
                    </m:func>
                    <m:f>
                      <m:fPr>
                        <m:ctrlPr>
                          <a:rPr lang="en-IN" sz="2400" i="1">
                            <a:latin typeface="Cambria Math" panose="02040503050406030204" pitchFamily="18" charset="0"/>
                          </a:rPr>
                        </m:ctrlPr>
                      </m:fPr>
                      <m:num>
                        <m:r>
                          <a:rPr lang="en-IN" sz="2400" i="1">
                            <a:latin typeface="Cambria Math"/>
                          </a:rPr>
                          <m:t>4 </m:t>
                        </m:r>
                        <m:r>
                          <a:rPr lang="en-IN" sz="2400" i="1">
                            <a:latin typeface="Cambria Math"/>
                          </a:rPr>
                          <m:t>𝑥</m:t>
                        </m:r>
                        <m:r>
                          <a:rPr lang="en-IN" sz="2400" i="1">
                            <a:latin typeface="Cambria Math"/>
                          </a:rPr>
                          <m:t> 200</m:t>
                        </m:r>
                      </m:num>
                      <m:den>
                        <m:r>
                          <a:rPr lang="en-IN" sz="2400" i="1">
                            <a:latin typeface="Cambria Math"/>
                          </a:rPr>
                          <m:t>4</m:t>
                        </m:r>
                      </m:den>
                    </m:f>
                    <m:r>
                      <a:rPr lang="el-GR" sz="2400" i="1">
                        <a:latin typeface="Cambria Math"/>
                      </a:rPr>
                      <m:t>Ω</m:t>
                    </m:r>
                  </m:oMath>
                </a14:m>
                <a:endParaRPr lang="en-IN" sz="2400" i="1" dirty="0">
                  <a:latin typeface="Cambria Math"/>
                </a:endParaRPr>
              </a:p>
              <a:p>
                <a:pPr marL="114300" indent="0" eaLnBrk="1" hangingPunct="1">
                  <a:buNone/>
                </a:pPr>
                <a:r>
                  <a:rPr lang="en-IN" dirty="0"/>
                  <a:t>   			       </a:t>
                </a:r>
                <a14:m>
                  <m:oMath xmlns:m="http://schemas.openxmlformats.org/officeDocument/2006/math">
                    <m:r>
                      <a:rPr lang="en-IN" i="1">
                        <a:latin typeface="Cambria Math"/>
                      </a:rPr>
                      <m:t>=</m:t>
                    </m:r>
                    <m:r>
                      <a:rPr lang="en-IN" b="0" i="1" smtClean="0">
                        <a:latin typeface="Cambria Math"/>
                      </a:rPr>
                      <m:t>7.95774715</m:t>
                    </m:r>
                    <m:r>
                      <a:rPr lang="en-IN" i="1">
                        <a:latin typeface="Cambria Math"/>
                      </a:rPr>
                      <m:t> </m:t>
                    </m:r>
                    <m:r>
                      <a:rPr lang="en-IN" i="1">
                        <a:latin typeface="Cambria Math"/>
                      </a:rPr>
                      <m:t>𝑥</m:t>
                    </m:r>
                    <m:r>
                      <a:rPr lang="en-IN" i="1">
                        <a:latin typeface="Cambria Math"/>
                      </a:rPr>
                      <m:t> 5.29831736=</m:t>
                    </m:r>
                    <m:r>
                      <a:rPr lang="en-IN" b="1" i="1" smtClean="0">
                        <a:solidFill>
                          <a:srgbClr val="FF0000"/>
                        </a:solidFill>
                        <a:latin typeface="Cambria Math"/>
                      </a:rPr>
                      <m:t>𝟒𝟐</m:t>
                    </m:r>
                    <m:r>
                      <a:rPr lang="en-IN" b="1" i="1" smtClean="0">
                        <a:solidFill>
                          <a:srgbClr val="FF0000"/>
                        </a:solidFill>
                        <a:latin typeface="Cambria Math"/>
                      </a:rPr>
                      <m:t>.</m:t>
                    </m:r>
                    <m:r>
                      <a:rPr lang="en-IN" b="1" i="1" smtClean="0">
                        <a:solidFill>
                          <a:srgbClr val="FF0000"/>
                        </a:solidFill>
                        <a:latin typeface="Cambria Math"/>
                      </a:rPr>
                      <m:t>𝟏𝟔</m:t>
                    </m:r>
                    <m:r>
                      <a:rPr lang="el-GR" b="1" i="1">
                        <a:solidFill>
                          <a:srgbClr val="FF0000"/>
                        </a:solidFill>
                        <a:latin typeface="Cambria Math"/>
                      </a:rPr>
                      <m:t>Ω</m:t>
                    </m:r>
                  </m:oMath>
                </a14:m>
                <a:endParaRPr lang="en-US" b="1"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buFont typeface="Wingdings 2" pitchFamily="18" charset="2"/>
                  <a:buNone/>
                </a:pPr>
                <a:endParaRPr lang="en-US" sz="2400" dirty="0">
                  <a:latin typeface="Times New Roman" pitchFamily="18" charset="0"/>
                  <a:cs typeface="Times New Roman" pitchFamily="18" charset="0"/>
                </a:endParaRP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402114" y="1828801"/>
                <a:ext cx="11337507" cy="4495806"/>
              </a:xfrm>
              <a:prstGeom prst="rect">
                <a:avLst/>
              </a:prstGeom>
              <a:blipFill rotWithShape="1">
                <a:blip r:embed="rId2"/>
                <a:stretch>
                  <a:fillRect t="-813"/>
                </a:stretch>
              </a:blipFill>
            </p:spPr>
            <p:txBody>
              <a:bodyPr/>
              <a:lstStyle/>
              <a:p>
                <a:r>
                  <a:rPr lang="en-IN">
                    <a:noFill/>
                  </a:rPr>
                  <a:t> </a:t>
                </a:r>
              </a:p>
            </p:txBody>
          </p:sp>
        </mc:Fallback>
      </mc:AlternateContent>
      <p:sp>
        <p:nvSpPr>
          <p:cNvPr id="10" name="Title 1"/>
          <p:cNvSpPr txBox="1">
            <a:spLocks/>
          </p:cNvSpPr>
          <p:nvPr/>
        </p:nvSpPr>
        <p:spPr>
          <a:xfrm>
            <a:off x="553863" y="1222517"/>
            <a:ext cx="11378507"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r>
              <a:rPr lang="en-US" sz="2800" b="1" dirty="0">
                <a:solidFill>
                  <a:schemeClr val="tx1"/>
                </a:solidFill>
                <a:latin typeface="Aharoni" pitchFamily="2" charset="-79"/>
                <a:cs typeface="Aharoni" pitchFamily="2" charset="-79"/>
              </a:rPr>
              <a:t>FACT - </a:t>
            </a:r>
            <a:r>
              <a:rPr lang="en-US" sz="2800" b="1" dirty="0">
                <a:latin typeface="Aharoni" pitchFamily="2" charset="-79"/>
                <a:cs typeface="Aharoni" pitchFamily="2" charset="-79"/>
              </a:rPr>
              <a:t>Length Reduces the Resistance Value </a:t>
            </a:r>
            <a:endParaRPr lang="en-US" altLang="en-US" sz="2800" b="1" dirty="0"/>
          </a:p>
        </p:txBody>
      </p:sp>
      <p:sp>
        <p:nvSpPr>
          <p:cNvPr id="9" name="Rectangle 8"/>
          <p:cNvSpPr/>
          <p:nvPr/>
        </p:nvSpPr>
        <p:spPr>
          <a:xfrm>
            <a:off x="2003027" y="2286000"/>
            <a:ext cx="7902180"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03027" y="4419600"/>
            <a:ext cx="7902180" cy="1295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6"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0"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1"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2"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7"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8"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9" name="Picture 18">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279626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2389AD8-A025-4109-844A-DAC9509AEE5E}" type="slidenum">
              <a:rPr lang="en-US" altLang="en-US" smtClean="0"/>
              <a:pPr>
                <a:defRPr/>
              </a:pPr>
              <a:t>38</a:t>
            </a:fld>
            <a:endParaRPr lang="en-US" altLang="en-US"/>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402114" y="2209800"/>
                <a:ext cx="11337508" cy="4035425"/>
              </a:xfrm>
              <a:prstGeom prst="rect">
                <a:avLst/>
              </a:prstGeom>
            </p:spPr>
            <p:txBody>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r>
                  <a:rPr lang="en-US" dirty="0"/>
                  <a:t>Considering </a:t>
                </a:r>
                <a:r>
                  <a:rPr lang="el-GR" dirty="0"/>
                  <a:t>ρ</a:t>
                </a:r>
                <a:r>
                  <a:rPr lang="en-US" dirty="0"/>
                  <a:t> = 100 </a:t>
                </a:r>
                <a:r>
                  <a:rPr lang="el-GR" dirty="0"/>
                  <a:t>Ω</a:t>
                </a:r>
                <a:r>
                  <a:rPr lang="en-US" dirty="0"/>
                  <a:t>-m, l = </a:t>
                </a:r>
                <a:r>
                  <a:rPr lang="en-US" b="1" dirty="0"/>
                  <a:t>300</a:t>
                </a:r>
                <a:r>
                  <a:rPr lang="en-US" dirty="0"/>
                  <a:t> cm, d = 4 cm</a:t>
                </a:r>
              </a:p>
              <a:p>
                <a:pPr eaLnBrk="1" hangingPunct="1"/>
                <a:endParaRPr lang="en-US" dirty="0"/>
              </a:p>
              <a:p>
                <a:pPr marL="114300" indent="0" eaLnBrk="1" hangingPunct="1">
                  <a:buNone/>
                </a:pPr>
                <a:r>
                  <a:rPr lang="en-US" sz="2000" dirty="0"/>
                  <a:t>			</a:t>
                </a:r>
                <a14:m>
                  <m:oMath xmlns:m="http://schemas.openxmlformats.org/officeDocument/2006/math">
                    <m:sSub>
                      <m:sSubPr>
                        <m:ctrlPr>
                          <a:rPr lang="en-US" sz="2400" i="1" smtClean="0">
                            <a:latin typeface="Cambria Math" panose="02040503050406030204" pitchFamily="18" charset="0"/>
                          </a:rPr>
                        </m:ctrlPr>
                      </m:sSubPr>
                      <m:e>
                        <m:r>
                          <a:rPr lang="en-IN" sz="2400" i="1">
                            <a:latin typeface="Cambria Math"/>
                          </a:rPr>
                          <m:t>𝑅</m:t>
                        </m:r>
                      </m:e>
                      <m:sub>
                        <m:r>
                          <a:rPr lang="en-IN" sz="2400" i="1">
                            <a:latin typeface="Cambria Math"/>
                          </a:rPr>
                          <m:t>𝑔</m:t>
                        </m:r>
                      </m:sub>
                    </m:sSub>
                    <m:r>
                      <a:rPr lang="en-IN" sz="2400" i="1">
                        <a:latin typeface="Cambria Math"/>
                      </a:rPr>
                      <m:t>= </m:t>
                    </m:r>
                    <m:f>
                      <m:fPr>
                        <m:ctrlPr>
                          <a:rPr lang="en-IN" sz="2400" i="1">
                            <a:latin typeface="Cambria Math" panose="02040503050406030204" pitchFamily="18" charset="0"/>
                          </a:rPr>
                        </m:ctrlPr>
                      </m:fPr>
                      <m:num>
                        <m:r>
                          <a:rPr lang="en-IN" sz="2400" i="1">
                            <a:latin typeface="Cambria Math"/>
                          </a:rPr>
                          <m:t>100 </m:t>
                        </m:r>
                        <m:r>
                          <a:rPr lang="en-IN" sz="2400" i="1">
                            <a:latin typeface="Cambria Math"/>
                          </a:rPr>
                          <m:t>𝑥</m:t>
                        </m:r>
                        <m:r>
                          <a:rPr lang="en-IN" sz="2400" i="1">
                            <a:latin typeface="Cambria Math"/>
                          </a:rPr>
                          <m:t> 100</m:t>
                        </m:r>
                      </m:num>
                      <m:den>
                        <m:r>
                          <a:rPr lang="en-IN" sz="2400" i="1">
                            <a:latin typeface="Cambria Math"/>
                          </a:rPr>
                          <m:t>2 </m:t>
                        </m:r>
                        <m:r>
                          <a:rPr lang="en-IN" sz="2400" i="1">
                            <a:latin typeface="Cambria Math"/>
                          </a:rPr>
                          <m:t>𝑥</m:t>
                        </m:r>
                        <m:r>
                          <a:rPr lang="en-IN" sz="2400" i="1">
                            <a:latin typeface="Cambria Math"/>
                          </a:rPr>
                          <m:t> </m:t>
                        </m:r>
                        <m:r>
                          <m:rPr>
                            <m:sty m:val="p"/>
                          </m:rPr>
                          <a:rPr lang="el-GR" sz="2400" i="1">
                            <a:latin typeface="Cambria Math"/>
                          </a:rPr>
                          <m:t>π</m:t>
                        </m:r>
                        <m:r>
                          <a:rPr lang="en-IN" sz="2400" i="1">
                            <a:latin typeface="Cambria Math"/>
                          </a:rPr>
                          <m:t> </m:t>
                        </m:r>
                        <m:r>
                          <a:rPr lang="en-IN" sz="2400" i="1">
                            <a:latin typeface="Cambria Math"/>
                          </a:rPr>
                          <m:t>𝑥</m:t>
                        </m:r>
                        <m:r>
                          <a:rPr lang="en-IN" sz="2400" i="1">
                            <a:latin typeface="Cambria Math"/>
                          </a:rPr>
                          <m:t> 300</m:t>
                        </m:r>
                      </m:den>
                    </m:f>
                    <m:func>
                      <m:funcPr>
                        <m:ctrlPr>
                          <a:rPr lang="en-IN" sz="2400" i="1">
                            <a:latin typeface="Cambria Math" panose="02040503050406030204" pitchFamily="18" charset="0"/>
                          </a:rPr>
                        </m:ctrlPr>
                      </m:funcPr>
                      <m:fName>
                        <m:r>
                          <m:rPr>
                            <m:sty m:val="p"/>
                          </m:rPr>
                          <a:rPr lang="en-IN" sz="2400">
                            <a:latin typeface="Cambria Math"/>
                          </a:rPr>
                          <m:t>log</m:t>
                        </m:r>
                      </m:fName>
                      <m:e>
                        <m:r>
                          <a:rPr lang="en-IN" sz="2400" i="1">
                            <a:latin typeface="Cambria Math"/>
                          </a:rPr>
                          <m:t>𝑛</m:t>
                        </m:r>
                      </m:e>
                    </m:func>
                    <m:f>
                      <m:fPr>
                        <m:ctrlPr>
                          <a:rPr lang="en-IN" sz="2400" i="1">
                            <a:latin typeface="Cambria Math" panose="02040503050406030204" pitchFamily="18" charset="0"/>
                          </a:rPr>
                        </m:ctrlPr>
                      </m:fPr>
                      <m:num>
                        <m:r>
                          <a:rPr lang="en-IN" sz="2400" i="1">
                            <a:latin typeface="Cambria Math"/>
                          </a:rPr>
                          <m:t>4 </m:t>
                        </m:r>
                        <m:r>
                          <a:rPr lang="en-IN" sz="2400" i="1">
                            <a:latin typeface="Cambria Math"/>
                          </a:rPr>
                          <m:t>𝑥</m:t>
                        </m:r>
                        <m:r>
                          <a:rPr lang="en-IN" sz="2400" i="1">
                            <a:latin typeface="Cambria Math"/>
                          </a:rPr>
                          <m:t> 300</m:t>
                        </m:r>
                      </m:num>
                      <m:den>
                        <m:r>
                          <a:rPr lang="en-IN" sz="2400" i="1">
                            <a:latin typeface="Cambria Math"/>
                          </a:rPr>
                          <m:t>4</m:t>
                        </m:r>
                      </m:den>
                    </m:f>
                    <m:r>
                      <a:rPr lang="el-GR" sz="2400" i="1">
                        <a:latin typeface="Cambria Math"/>
                      </a:rPr>
                      <m:t>Ω</m:t>
                    </m:r>
                  </m:oMath>
                </a14:m>
                <a:endParaRPr lang="en-IN" sz="2400" i="1" dirty="0">
                  <a:latin typeface="Cambria Math"/>
                </a:endParaRPr>
              </a:p>
              <a:p>
                <a:pPr marL="114300" indent="0" eaLnBrk="1" hangingPunct="1">
                  <a:buNone/>
                </a:pPr>
                <a:r>
                  <a:rPr lang="en-IN" dirty="0"/>
                  <a:t>   			       </a:t>
                </a:r>
                <a14:m>
                  <m:oMath xmlns:m="http://schemas.openxmlformats.org/officeDocument/2006/math">
                    <m:r>
                      <a:rPr lang="en-IN" i="1">
                        <a:latin typeface="Cambria Math"/>
                      </a:rPr>
                      <m:t>=</m:t>
                    </m:r>
                    <m:r>
                      <a:rPr lang="en-IN" b="0" i="1" smtClean="0">
                        <a:latin typeface="Cambria Math"/>
                      </a:rPr>
                      <m:t>5.30516477 </m:t>
                    </m:r>
                    <m:r>
                      <a:rPr lang="en-IN" b="0" i="1" smtClean="0">
                        <a:latin typeface="Cambria Math"/>
                      </a:rPr>
                      <m:t>𝑥</m:t>
                    </m:r>
                    <m:r>
                      <a:rPr lang="en-IN" b="0" i="1" smtClean="0">
                        <a:latin typeface="Cambria Math"/>
                      </a:rPr>
                      <m:t> 5.703782475=</m:t>
                    </m:r>
                    <m:r>
                      <a:rPr lang="en-IN" b="1" i="1" smtClean="0">
                        <a:solidFill>
                          <a:srgbClr val="FF0000"/>
                        </a:solidFill>
                        <a:latin typeface="Cambria Math"/>
                      </a:rPr>
                      <m:t>𝟑𝟎</m:t>
                    </m:r>
                    <m:r>
                      <a:rPr lang="en-IN" b="1" i="1">
                        <a:solidFill>
                          <a:srgbClr val="FF0000"/>
                        </a:solidFill>
                        <a:latin typeface="Cambria Math"/>
                      </a:rPr>
                      <m:t>.</m:t>
                    </m:r>
                    <m:r>
                      <a:rPr lang="en-IN" b="1" i="1" smtClean="0">
                        <a:solidFill>
                          <a:srgbClr val="FF0000"/>
                        </a:solidFill>
                        <a:latin typeface="Cambria Math"/>
                      </a:rPr>
                      <m:t>𝟐𝟔</m:t>
                    </m:r>
                    <m:r>
                      <a:rPr lang="el-GR" b="1" i="1">
                        <a:solidFill>
                          <a:srgbClr val="FF0000"/>
                        </a:solidFill>
                        <a:latin typeface="Cambria Math"/>
                      </a:rPr>
                      <m:t>Ω</m:t>
                    </m:r>
                  </m:oMath>
                </a14:m>
                <a:endParaRPr lang="en-US" b="1" dirty="0"/>
              </a:p>
              <a:p>
                <a:pPr eaLnBrk="1" hangingPunct="1"/>
                <a:endParaRPr lang="en-US" dirty="0"/>
              </a:p>
              <a:p>
                <a:pPr eaLnBrk="1" hangingPunct="1"/>
                <a:endParaRPr lang="en-US" dirty="0"/>
              </a:p>
              <a:p>
                <a:pPr lvl="1" eaLnBrk="1" hangingPunct="1"/>
                <a:endParaRPr lang="en-US" sz="2200"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buFont typeface="Wingdings 2" pitchFamily="18" charset="2"/>
                  <a:buNone/>
                </a:pPr>
                <a:endParaRPr lang="en-US" sz="2400" dirty="0">
                  <a:latin typeface="Times New Roman" pitchFamily="18" charset="0"/>
                  <a:cs typeface="Times New Roman" pitchFamily="18" charset="0"/>
                </a:endParaRP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402114" y="2209800"/>
                <a:ext cx="11337508" cy="4035425"/>
              </a:xfrm>
              <a:prstGeom prst="rect">
                <a:avLst/>
              </a:prstGeom>
              <a:blipFill rotWithShape="1">
                <a:blip r:embed="rId2"/>
                <a:stretch>
                  <a:fillRect t="-908"/>
                </a:stretch>
              </a:blipFill>
            </p:spPr>
            <p:txBody>
              <a:bodyPr/>
              <a:lstStyle/>
              <a:p>
                <a:r>
                  <a:rPr lang="en-IN">
                    <a:noFill/>
                  </a:rPr>
                  <a:t> </a:t>
                </a:r>
              </a:p>
            </p:txBody>
          </p:sp>
        </mc:Fallback>
      </mc:AlternateContent>
      <p:sp>
        <p:nvSpPr>
          <p:cNvPr id="10" name="Title 1"/>
          <p:cNvSpPr txBox="1">
            <a:spLocks/>
          </p:cNvSpPr>
          <p:nvPr/>
        </p:nvSpPr>
        <p:spPr>
          <a:xfrm>
            <a:off x="553863" y="1222517"/>
            <a:ext cx="11378507"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r>
              <a:rPr lang="en-US" sz="2800" b="1" dirty="0">
                <a:solidFill>
                  <a:schemeClr val="tx1"/>
                </a:solidFill>
                <a:latin typeface="Aharoni" pitchFamily="2" charset="-79"/>
                <a:cs typeface="Aharoni" pitchFamily="2" charset="-79"/>
              </a:rPr>
              <a:t>FACT - </a:t>
            </a:r>
            <a:r>
              <a:rPr lang="en-US" sz="2800" b="1" dirty="0">
                <a:latin typeface="Aharoni" pitchFamily="2" charset="-79"/>
                <a:cs typeface="Aharoni" pitchFamily="2" charset="-79"/>
              </a:rPr>
              <a:t>Length Reduces the Resistance Value </a:t>
            </a:r>
            <a:endParaRPr lang="en-US" altLang="en-US" sz="2800" b="1" dirty="0"/>
          </a:p>
        </p:txBody>
      </p:sp>
      <p:sp>
        <p:nvSpPr>
          <p:cNvPr id="9" name="Rectangle 8"/>
          <p:cNvSpPr/>
          <p:nvPr/>
        </p:nvSpPr>
        <p:spPr>
          <a:xfrm>
            <a:off x="2285206" y="2971800"/>
            <a:ext cx="7924800"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6"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0"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1"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2"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7"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8"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9" name="Picture 18">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509954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2389AD8-A025-4109-844A-DAC9509AEE5E}" type="slidenum">
              <a:rPr lang="en-US" altLang="en-US" smtClean="0"/>
              <a:pPr>
                <a:defRPr/>
              </a:pPr>
              <a:t>39</a:t>
            </a:fld>
            <a:endParaRPr lang="en-US" altLang="en-US"/>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701298" y="1845007"/>
                <a:ext cx="11337508" cy="2730153"/>
              </a:xfrm>
              <a:prstGeom prst="rect">
                <a:avLst/>
              </a:prstGeom>
            </p:spPr>
            <p:txBody>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eaLnBrk="1" hangingPunct="1"/>
                <a:r>
                  <a:rPr lang="en-US" dirty="0"/>
                  <a:t>Change in resistance when the length is doubled </a:t>
                </a:r>
              </a:p>
              <a:p>
                <a:pPr eaLnBrk="1" hangingPunct="1">
                  <a:buFont typeface="Wingdings 2" pitchFamily="18" charset="2"/>
                  <a:buNone/>
                </a:pPr>
                <a:r>
                  <a:rPr lang="en-US" dirty="0"/>
                  <a:t>				</a:t>
                </a:r>
                <a14:m>
                  <m:oMath xmlns:m="http://schemas.openxmlformats.org/officeDocument/2006/math">
                    <m:r>
                      <a:rPr lang="en-IN" sz="2400" b="0" i="0" smtClean="0">
                        <a:latin typeface="Cambria Math"/>
                      </a:rPr>
                      <m:t>= </m:t>
                    </m:r>
                    <m:f>
                      <m:fPr>
                        <m:ctrlPr>
                          <a:rPr lang="en-US" sz="2400" i="1" smtClean="0">
                            <a:latin typeface="Cambria Math" panose="02040503050406030204" pitchFamily="18" charset="0"/>
                          </a:rPr>
                        </m:ctrlPr>
                      </m:fPr>
                      <m:num>
                        <m:r>
                          <a:rPr lang="en-IN" sz="2400" b="0" i="1" smtClean="0">
                            <a:latin typeface="Cambria Math"/>
                          </a:rPr>
                          <m:t>73.29 −42.16</m:t>
                        </m:r>
                      </m:num>
                      <m:den>
                        <m:r>
                          <a:rPr lang="en-IN" sz="2400" b="0" i="1" smtClean="0">
                            <a:latin typeface="Cambria Math"/>
                          </a:rPr>
                          <m:t>73.29</m:t>
                        </m:r>
                      </m:den>
                    </m:f>
                    <m:r>
                      <a:rPr lang="en-IN" sz="2400" b="0" i="1" smtClean="0">
                        <a:latin typeface="Cambria Math"/>
                      </a:rPr>
                      <m:t>=</m:t>
                    </m:r>
                    <m:r>
                      <a:rPr lang="en-IN" sz="2400" b="1" i="1" smtClean="0">
                        <a:latin typeface="Cambria Math"/>
                      </a:rPr>
                      <m:t>𝟒𝟐</m:t>
                    </m:r>
                    <m:r>
                      <a:rPr lang="en-IN" sz="2400" b="1" i="1" smtClean="0">
                        <a:latin typeface="Cambria Math"/>
                      </a:rPr>
                      <m:t>.</m:t>
                    </m:r>
                    <m:r>
                      <a:rPr lang="en-IN" sz="2400" b="1" i="1" smtClean="0">
                        <a:latin typeface="Cambria Math"/>
                      </a:rPr>
                      <m:t>𝟒𝟕</m:t>
                    </m:r>
                    <m:r>
                      <a:rPr lang="en-IN" sz="2400" b="1" i="1" smtClean="0">
                        <a:latin typeface="Cambria Math"/>
                      </a:rPr>
                      <m:t>%</m:t>
                    </m:r>
                  </m:oMath>
                </a14:m>
                <a:r>
                  <a:rPr lang="en-US" dirty="0"/>
                  <a:t>                                                         </a:t>
                </a:r>
              </a:p>
              <a:p>
                <a:pPr eaLnBrk="1" hangingPunct="1"/>
                <a:r>
                  <a:rPr lang="en-US" dirty="0"/>
                  <a:t>Change in resistance when the length is increased to 3 mtr</a:t>
                </a:r>
              </a:p>
              <a:p>
                <a:pPr eaLnBrk="1" hangingPunct="1">
                  <a:buFont typeface="Wingdings 2" pitchFamily="18" charset="2"/>
                  <a:buNone/>
                </a:pPr>
                <a:r>
                  <a:rPr lang="en-US" dirty="0"/>
                  <a:t>				</a:t>
                </a:r>
                <a14:m>
                  <m:oMath xmlns:m="http://schemas.openxmlformats.org/officeDocument/2006/math">
                    <m:r>
                      <a:rPr lang="en-IN" sz="2400">
                        <a:latin typeface="Cambria Math"/>
                      </a:rPr>
                      <m:t>= </m:t>
                    </m:r>
                    <m:f>
                      <m:fPr>
                        <m:ctrlPr>
                          <a:rPr lang="en-US" sz="2400" i="1">
                            <a:latin typeface="Cambria Math" panose="02040503050406030204" pitchFamily="18" charset="0"/>
                          </a:rPr>
                        </m:ctrlPr>
                      </m:fPr>
                      <m:num>
                        <m:r>
                          <a:rPr lang="en-IN" sz="2400" i="1">
                            <a:latin typeface="Cambria Math"/>
                          </a:rPr>
                          <m:t>73.29 −</m:t>
                        </m:r>
                        <m:r>
                          <a:rPr lang="en-IN" sz="2400" b="0" i="1" smtClean="0">
                            <a:latin typeface="Cambria Math"/>
                          </a:rPr>
                          <m:t>30</m:t>
                        </m:r>
                        <m:r>
                          <a:rPr lang="en-IN" sz="2400" i="1">
                            <a:latin typeface="Cambria Math"/>
                          </a:rPr>
                          <m:t>.</m:t>
                        </m:r>
                        <m:r>
                          <a:rPr lang="en-IN" sz="2400" b="0" i="1" smtClean="0">
                            <a:latin typeface="Cambria Math"/>
                          </a:rPr>
                          <m:t>2</m:t>
                        </m:r>
                        <m:r>
                          <a:rPr lang="en-IN" sz="2400" i="1">
                            <a:latin typeface="Cambria Math"/>
                          </a:rPr>
                          <m:t>6</m:t>
                        </m:r>
                      </m:num>
                      <m:den>
                        <m:r>
                          <a:rPr lang="en-IN" sz="2400" i="1">
                            <a:latin typeface="Cambria Math"/>
                          </a:rPr>
                          <m:t>73.29</m:t>
                        </m:r>
                      </m:den>
                    </m:f>
                    <m:r>
                      <a:rPr lang="en-IN" sz="2400" i="1">
                        <a:latin typeface="Cambria Math"/>
                      </a:rPr>
                      <m:t>=</m:t>
                    </m:r>
                    <m:r>
                      <a:rPr lang="en-IN" sz="2400" b="1" i="1" smtClean="0">
                        <a:latin typeface="Cambria Math"/>
                      </a:rPr>
                      <m:t>𝟓𝟖</m:t>
                    </m:r>
                    <m:r>
                      <a:rPr lang="en-IN" sz="2400" b="1" i="1">
                        <a:latin typeface="Cambria Math"/>
                      </a:rPr>
                      <m:t>.</m:t>
                    </m:r>
                    <m:r>
                      <a:rPr lang="en-IN" sz="2400" b="1" i="1">
                        <a:latin typeface="Cambria Math"/>
                      </a:rPr>
                      <m:t>𝟕𝟏</m:t>
                    </m:r>
                    <m:r>
                      <a:rPr lang="en-IN" sz="2400" b="1" i="1">
                        <a:latin typeface="Cambria Math"/>
                      </a:rPr>
                      <m:t>%</m:t>
                    </m:r>
                  </m:oMath>
                </a14:m>
                <a:r>
                  <a:rPr lang="en-US" dirty="0"/>
                  <a:t>                          </a:t>
                </a:r>
              </a:p>
              <a:p>
                <a:pPr eaLnBrk="1" hangingPunct="1">
                  <a:buFont typeface="Wingdings 2" pitchFamily="18" charset="2"/>
                  <a:buNone/>
                </a:pPr>
                <a:endParaRPr lang="en-US"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701298" y="1845007"/>
                <a:ext cx="11337508" cy="2730153"/>
              </a:xfrm>
              <a:prstGeom prst="rect">
                <a:avLst/>
              </a:prstGeom>
              <a:blipFill rotWithShape="1">
                <a:blip r:embed="rId2"/>
                <a:stretch>
                  <a:fillRect t="-1339"/>
                </a:stretch>
              </a:blipFill>
            </p:spPr>
            <p:txBody>
              <a:bodyPr/>
              <a:lstStyle/>
              <a:p>
                <a:r>
                  <a:rPr lang="en-IN">
                    <a:noFill/>
                  </a:rPr>
                  <a:t> </a:t>
                </a:r>
              </a:p>
            </p:txBody>
          </p:sp>
        </mc:Fallback>
      </mc:AlternateContent>
      <p:sp>
        <p:nvSpPr>
          <p:cNvPr id="5" name="Rectangle 5"/>
          <p:cNvSpPr>
            <a:spLocks noChangeArrowheads="1"/>
          </p:cNvSpPr>
          <p:nvPr/>
        </p:nvSpPr>
        <p:spPr bwMode="auto">
          <a:xfrm>
            <a:off x="737248" y="4267383"/>
            <a:ext cx="11072958" cy="1200329"/>
          </a:xfrm>
          <a:prstGeom prst="rect">
            <a:avLst/>
          </a:prstGeom>
          <a:noFill/>
          <a:ln w="9525">
            <a:noFill/>
            <a:miter lim="800000"/>
            <a:headEnd/>
            <a:tailEnd/>
          </a:ln>
        </p:spPr>
        <p:txBody>
          <a:bodyPr wrap="square">
            <a:spAutoFit/>
          </a:bodyPr>
          <a:lstStyle/>
          <a:p>
            <a:pPr eaLnBrk="1" hangingPunct="1"/>
            <a:r>
              <a:rPr lang="en-US" sz="2400" b="1" dirty="0">
                <a:solidFill>
                  <a:srgbClr val="FF0000"/>
                </a:solidFill>
                <a:latin typeface="Arial" pitchFamily="34" charset="0"/>
              </a:rPr>
              <a:t>OBSERVATION: </a:t>
            </a:r>
          </a:p>
          <a:p>
            <a:pPr eaLnBrk="1" hangingPunct="1"/>
            <a:r>
              <a:rPr lang="en-US" sz="2400" b="1" dirty="0">
                <a:solidFill>
                  <a:srgbClr val="FF0000"/>
                </a:solidFill>
                <a:latin typeface="Arial" pitchFamily="34" charset="0"/>
              </a:rPr>
              <a:t>- By doubling the length resistance decreases by 40%</a:t>
            </a:r>
          </a:p>
          <a:p>
            <a:pPr eaLnBrk="1" hangingPunct="1"/>
            <a:r>
              <a:rPr lang="en-US" sz="2400" b="1" dirty="0">
                <a:solidFill>
                  <a:srgbClr val="FF0000"/>
                </a:solidFill>
                <a:latin typeface="Arial" pitchFamily="34" charset="0"/>
              </a:rPr>
              <a:t>- By trebling the length resistance decreases by 60% </a:t>
            </a:r>
          </a:p>
        </p:txBody>
      </p:sp>
      <p:sp>
        <p:nvSpPr>
          <p:cNvPr id="9" name="Title 1"/>
          <p:cNvSpPr txBox="1">
            <a:spLocks/>
          </p:cNvSpPr>
          <p:nvPr/>
        </p:nvSpPr>
        <p:spPr>
          <a:xfrm>
            <a:off x="203174" y="1222517"/>
            <a:ext cx="11729176"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r>
              <a:rPr lang="en-US" sz="2800" b="1" dirty="0">
                <a:solidFill>
                  <a:schemeClr val="tx1"/>
                </a:solidFill>
                <a:latin typeface="Aharoni" pitchFamily="2" charset="-79"/>
                <a:cs typeface="Aharoni" pitchFamily="2" charset="-79"/>
              </a:rPr>
              <a:t>FACT - </a:t>
            </a:r>
            <a:r>
              <a:rPr lang="en-US" sz="2800" b="1" dirty="0">
                <a:latin typeface="Aharoni" pitchFamily="2" charset="-79"/>
                <a:cs typeface="Aharoni" pitchFamily="2" charset="-79"/>
              </a:rPr>
              <a:t>Length Reduces the Resistance Value </a:t>
            </a:r>
            <a:endParaRPr lang="en-US" altLang="en-US" sz="2800" b="1" dirty="0"/>
          </a:p>
        </p:txBody>
      </p:sp>
      <p:grpSp>
        <p:nvGrpSpPr>
          <p:cNvPr id="8" name="Group 7">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0"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4"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1"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2"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3" name="Picture 12">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84071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2" name="Shape 242"/>
          <p:cNvPicPr preferRelativeResize="0">
            <a:picLocks/>
          </p:cNvPicPr>
          <p:nvPr/>
        </p:nvPicPr>
        <p:blipFill rotWithShape="1">
          <a:blip r:embed="rId3">
            <a:alphaModFix/>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rcRect t="32512" b="32512"/>
          <a:stretch/>
        </p:blipFill>
        <p:spPr>
          <a:xfrm>
            <a:off x="44" y="1716258"/>
            <a:ext cx="12190413" cy="856311"/>
          </a:xfrm>
          <a:prstGeom prst="rect">
            <a:avLst/>
          </a:prstGeom>
          <a:solidFill>
            <a:schemeClr val="tx1">
              <a:lumMod val="65000"/>
              <a:lumOff val="35000"/>
            </a:schemeClr>
          </a:solidFill>
          <a:ln>
            <a:noFill/>
          </a:ln>
        </p:spPr>
      </p:pic>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40" y="327056"/>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0" name="Title 1"/>
          <p:cNvSpPr txBox="1">
            <a:spLocks/>
          </p:cNvSpPr>
          <p:nvPr/>
        </p:nvSpPr>
        <p:spPr>
          <a:xfrm>
            <a:off x="347889" y="939146"/>
            <a:ext cx="11582971"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buClr>
                <a:srgbClr val="000000"/>
              </a:buClr>
              <a:buFont typeface="Arial"/>
              <a:buNone/>
            </a:pPr>
            <a:r>
              <a:rPr lang="en-US" sz="2600" b="1"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Earth Enhancing / back fill materials in use :</a:t>
            </a:r>
            <a:endParaRPr lang="en-US" altLang="en-US" sz="2600" b="1"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 name="Rectangle 2"/>
          <p:cNvSpPr/>
          <p:nvPr/>
        </p:nvSpPr>
        <p:spPr>
          <a:xfrm>
            <a:off x="3" y="1716202"/>
            <a:ext cx="12190412" cy="874598"/>
          </a:xfrm>
          <a:prstGeom prst="rect">
            <a:avLst/>
          </a:prstGeom>
        </p:spPr>
        <p:txBody>
          <a:bodyPr wrap="square">
            <a:spAutoFit/>
          </a:bodyPr>
          <a:lstStyle/>
          <a:p>
            <a:pPr algn="ctr" eaLnBrk="1" fontAlgn="auto" hangingPunct="1">
              <a:spcBef>
                <a:spcPts val="0"/>
              </a:spcBef>
              <a:spcAft>
                <a:spcPts val="1300"/>
              </a:spcAft>
              <a:buClr>
                <a:srgbClr val="000000"/>
              </a:buClr>
              <a:buFont typeface="Arial"/>
              <a:buNone/>
              <a:defRPr/>
            </a:pPr>
            <a:r>
              <a:rPr lang="en-GB"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Charcoal and Salt, Sodium Carbonate, Calcium Carbonate,</a:t>
            </a:r>
          </a:p>
          <a:p>
            <a:pPr algn="ctr" eaLnBrk="1" fontAlgn="auto" hangingPunct="1">
              <a:spcBef>
                <a:spcPts val="0"/>
              </a:spcBef>
              <a:spcAft>
                <a:spcPts val="1300"/>
              </a:spcAft>
              <a:buClr>
                <a:srgbClr val="000000"/>
              </a:buClr>
              <a:buFont typeface="Arial"/>
              <a:buNone/>
              <a:defRPr/>
            </a:pPr>
            <a:r>
              <a:rPr lang="en-GB"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Calcium Sulphate, Copper Sulphate, </a:t>
            </a:r>
            <a:r>
              <a:rPr lang="en-GB" sz="20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Bentonite</a:t>
            </a:r>
            <a:r>
              <a:rPr lang="en-GB"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t>
            </a:r>
          </a:p>
        </p:txBody>
      </p:sp>
      <p:grpSp>
        <p:nvGrpSpPr>
          <p:cNvPr id="23" name="Group 12"/>
          <p:cNvGrpSpPr>
            <a:grpSpLocks/>
          </p:cNvGrpSpPr>
          <p:nvPr/>
        </p:nvGrpSpPr>
        <p:grpSpPr bwMode="auto">
          <a:xfrm>
            <a:off x="918158" y="2903889"/>
            <a:ext cx="10486909" cy="2706346"/>
            <a:chOff x="5528237" y="2066337"/>
            <a:chExt cx="7031941" cy="1687207"/>
          </a:xfrm>
        </p:grpSpPr>
        <p:pic>
          <p:nvPicPr>
            <p:cNvPr id="24" name="Picture 12" descr="C:\Users\INTERTECH 2\Desktop\Char coal.jpg"/>
            <p:cNvPicPr>
              <a:picLocks noChangeAspect="1" noChangeArrowheads="1"/>
            </p:cNvPicPr>
            <p:nvPr/>
          </p:nvPicPr>
          <p:blipFill>
            <a:blip r:embed="rId5" cstate="print"/>
            <a:srcRect/>
            <a:stretch>
              <a:fillRect/>
            </a:stretch>
          </p:blipFill>
          <p:spPr bwMode="auto">
            <a:xfrm>
              <a:off x="5528698" y="2071926"/>
              <a:ext cx="1114727" cy="729744"/>
            </a:xfrm>
            <a:prstGeom prst="rect">
              <a:avLst/>
            </a:prstGeom>
            <a:noFill/>
            <a:ln>
              <a:solidFill>
                <a:schemeClr val="tx1"/>
              </a:solidFill>
            </a:ln>
            <a:scene3d>
              <a:camera prst="orthographicFront"/>
              <a:lightRig rig="threePt" dir="t"/>
            </a:scene3d>
            <a:sp3d>
              <a:bevelT/>
            </a:sp3d>
          </p:spPr>
        </p:pic>
        <p:pic>
          <p:nvPicPr>
            <p:cNvPr id="25" name="Picture 13" descr="C:\Users\INTERTECH 2\Desktop\Salt 8.jpg"/>
            <p:cNvPicPr>
              <a:picLocks noChangeAspect="1" noChangeArrowheads="1"/>
            </p:cNvPicPr>
            <p:nvPr/>
          </p:nvPicPr>
          <p:blipFill>
            <a:blip r:embed="rId6" cstate="print"/>
            <a:srcRect/>
            <a:stretch>
              <a:fillRect/>
            </a:stretch>
          </p:blipFill>
          <p:spPr bwMode="auto">
            <a:xfrm>
              <a:off x="5528918" y="2795831"/>
              <a:ext cx="1114288" cy="729744"/>
            </a:xfrm>
            <a:prstGeom prst="rect">
              <a:avLst/>
            </a:prstGeom>
            <a:noFill/>
            <a:ln>
              <a:solidFill>
                <a:schemeClr val="tx1"/>
              </a:solidFill>
            </a:ln>
            <a:scene3d>
              <a:camera prst="orthographicFront"/>
              <a:lightRig rig="threePt" dir="t"/>
            </a:scene3d>
            <a:sp3d>
              <a:bevelT/>
            </a:sp3d>
          </p:spPr>
        </p:pic>
        <p:sp>
          <p:nvSpPr>
            <p:cNvPr id="26" name="Rectangle 8"/>
            <p:cNvSpPr>
              <a:spLocks noChangeArrowheads="1"/>
            </p:cNvSpPr>
            <p:nvPr/>
          </p:nvSpPr>
          <p:spPr bwMode="auto">
            <a:xfrm>
              <a:off x="9073920" y="3571601"/>
              <a:ext cx="1115649" cy="172688"/>
            </a:xfrm>
            <a:prstGeom prst="rect">
              <a:avLst/>
            </a:prstGeom>
            <a:solidFill>
              <a:schemeClr val="bg1"/>
            </a:solidFill>
            <a:ln w="9525">
              <a:solidFill>
                <a:schemeClr val="tx1"/>
              </a:solidFill>
              <a:miter lim="800000"/>
              <a:headEnd/>
              <a:tailEnd/>
            </a:ln>
            <a:effectLst>
              <a:glow rad="139700">
                <a:schemeClr val="accent4">
                  <a:satMod val="175000"/>
                  <a:alpha val="40000"/>
                </a:schemeClr>
              </a:glow>
            </a:effectLst>
            <a:scene3d>
              <a:camera prst="orthographicFront"/>
              <a:lightRig rig="threePt" dir="t"/>
            </a:scene3d>
            <a:sp3d>
              <a:bevelT/>
            </a:sp3d>
          </p:spPr>
          <p:txBody>
            <a:bodyPr anchor="ctr" anchorCtr="0">
              <a:spAutoFit/>
            </a:bodyPr>
            <a:lstStyle/>
            <a:p>
              <a:pPr algn="ctr" eaLnBrk="1" fontAlgn="auto" hangingPunct="1">
                <a:spcBef>
                  <a:spcPct val="50000"/>
                </a:spcBef>
                <a:spcAft>
                  <a:spcPts val="0"/>
                </a:spcAft>
                <a:buClr>
                  <a:srgbClr val="000000"/>
                </a:buClr>
                <a:buFont typeface="Arial"/>
                <a:buNone/>
                <a:defRPr/>
              </a:pPr>
              <a:r>
                <a:rPr lang="en-GB" sz="1200" b="1" kern="0" dirty="0">
                  <a:solidFill>
                    <a:srgbClr val="000000"/>
                  </a:solidFill>
                  <a:latin typeface="Tahoma" pitchFamily="34" charset="0"/>
                  <a:ea typeface="Tahoma" pitchFamily="34" charset="0"/>
                  <a:cs typeface="Tahoma" pitchFamily="34" charset="0"/>
                  <a:sym typeface="Arial"/>
                </a:rPr>
                <a:t>Sodium Carbonate</a:t>
              </a:r>
            </a:p>
          </p:txBody>
        </p:sp>
        <p:sp>
          <p:nvSpPr>
            <p:cNvPr id="27" name="Rectangle 8"/>
            <p:cNvSpPr>
              <a:spLocks noChangeArrowheads="1"/>
            </p:cNvSpPr>
            <p:nvPr/>
          </p:nvSpPr>
          <p:spPr bwMode="auto">
            <a:xfrm>
              <a:off x="6704450" y="3572712"/>
              <a:ext cx="1115649" cy="172688"/>
            </a:xfrm>
            <a:prstGeom prst="rect">
              <a:avLst/>
            </a:prstGeom>
            <a:solidFill>
              <a:schemeClr val="bg1"/>
            </a:solidFill>
            <a:ln w="9525">
              <a:solidFill>
                <a:schemeClr val="tx1"/>
              </a:solidFill>
              <a:miter lim="800000"/>
              <a:headEnd/>
              <a:tailEnd/>
            </a:ln>
            <a:effectLst>
              <a:glow rad="139700">
                <a:schemeClr val="accent4">
                  <a:satMod val="175000"/>
                  <a:alpha val="40000"/>
                </a:schemeClr>
              </a:glow>
            </a:effectLst>
            <a:scene3d>
              <a:camera prst="orthographicFront"/>
              <a:lightRig rig="threePt" dir="t"/>
            </a:scene3d>
            <a:sp3d>
              <a:bevelT/>
            </a:sp3d>
          </p:spPr>
          <p:txBody>
            <a:bodyPr anchor="ctr" anchorCtr="0">
              <a:spAutoFit/>
            </a:bodyPr>
            <a:lstStyle/>
            <a:p>
              <a:pPr algn="ctr" eaLnBrk="1" fontAlgn="auto" hangingPunct="1">
                <a:spcBef>
                  <a:spcPct val="50000"/>
                </a:spcBef>
                <a:spcAft>
                  <a:spcPts val="0"/>
                </a:spcAft>
                <a:buClr>
                  <a:srgbClr val="000000"/>
                </a:buClr>
                <a:buFont typeface="Arial"/>
                <a:buNone/>
                <a:defRPr/>
              </a:pPr>
              <a:r>
                <a:rPr lang="en-GB" sz="1200" b="1" kern="0" dirty="0">
                  <a:solidFill>
                    <a:srgbClr val="000000"/>
                  </a:solidFill>
                  <a:latin typeface="Tahoma" pitchFamily="34" charset="0"/>
                  <a:ea typeface="Tahoma" pitchFamily="34" charset="0"/>
                  <a:cs typeface="Tahoma" pitchFamily="34" charset="0"/>
                  <a:sym typeface="Arial"/>
                </a:rPr>
                <a:t>Calcium Carbonate</a:t>
              </a:r>
            </a:p>
          </p:txBody>
        </p:sp>
        <p:sp>
          <p:nvSpPr>
            <p:cNvPr id="28" name="Rectangle 8"/>
            <p:cNvSpPr>
              <a:spLocks noChangeArrowheads="1"/>
            </p:cNvSpPr>
            <p:nvPr/>
          </p:nvSpPr>
          <p:spPr bwMode="auto">
            <a:xfrm>
              <a:off x="7896233" y="3575510"/>
              <a:ext cx="1115649" cy="172688"/>
            </a:xfrm>
            <a:prstGeom prst="rect">
              <a:avLst/>
            </a:prstGeom>
            <a:solidFill>
              <a:schemeClr val="bg1"/>
            </a:solidFill>
            <a:ln w="9525">
              <a:solidFill>
                <a:schemeClr val="tx1"/>
              </a:solidFill>
              <a:miter lim="800000"/>
              <a:headEnd/>
              <a:tailEnd/>
            </a:ln>
            <a:effectLst>
              <a:glow rad="139700">
                <a:schemeClr val="accent4">
                  <a:satMod val="175000"/>
                  <a:alpha val="40000"/>
                </a:schemeClr>
              </a:glow>
            </a:effectLst>
            <a:scene3d>
              <a:camera prst="orthographicFront"/>
              <a:lightRig rig="threePt" dir="t"/>
            </a:scene3d>
            <a:sp3d>
              <a:bevelT/>
            </a:sp3d>
          </p:spPr>
          <p:txBody>
            <a:bodyPr anchor="t" anchorCtr="0">
              <a:spAutoFit/>
            </a:bodyPr>
            <a:lstStyle/>
            <a:p>
              <a:pPr algn="ctr" eaLnBrk="1" fontAlgn="auto" hangingPunct="1">
                <a:spcBef>
                  <a:spcPct val="50000"/>
                </a:spcBef>
                <a:spcAft>
                  <a:spcPts val="0"/>
                </a:spcAft>
                <a:buClr>
                  <a:srgbClr val="000000"/>
                </a:buClr>
                <a:buFont typeface="Arial"/>
                <a:buNone/>
                <a:defRPr/>
              </a:pPr>
              <a:r>
                <a:rPr lang="en-GB" sz="1200" b="1" kern="0" dirty="0">
                  <a:solidFill>
                    <a:srgbClr val="000000"/>
                  </a:solidFill>
                  <a:latin typeface="Tahoma" pitchFamily="34" charset="0"/>
                  <a:ea typeface="Tahoma" pitchFamily="34" charset="0"/>
                  <a:cs typeface="Tahoma" pitchFamily="34" charset="0"/>
                  <a:sym typeface="Arial"/>
                </a:rPr>
                <a:t>Copper Sulphate</a:t>
              </a:r>
            </a:p>
          </p:txBody>
        </p:sp>
        <p:sp>
          <p:nvSpPr>
            <p:cNvPr id="29" name="Rectangle 8"/>
            <p:cNvSpPr>
              <a:spLocks noChangeArrowheads="1"/>
            </p:cNvSpPr>
            <p:nvPr/>
          </p:nvSpPr>
          <p:spPr bwMode="auto">
            <a:xfrm>
              <a:off x="10250133" y="3575510"/>
              <a:ext cx="1115649" cy="172688"/>
            </a:xfrm>
            <a:prstGeom prst="rect">
              <a:avLst/>
            </a:prstGeom>
            <a:solidFill>
              <a:schemeClr val="bg1"/>
            </a:solidFill>
            <a:ln w="9525">
              <a:solidFill>
                <a:schemeClr val="tx1"/>
              </a:solidFill>
              <a:miter lim="800000"/>
              <a:headEnd/>
              <a:tailEnd/>
            </a:ln>
            <a:effectLst>
              <a:glow rad="139700">
                <a:schemeClr val="accent4">
                  <a:satMod val="175000"/>
                  <a:alpha val="40000"/>
                </a:schemeClr>
              </a:glow>
            </a:effectLst>
            <a:scene3d>
              <a:camera prst="orthographicFront"/>
              <a:lightRig rig="threePt" dir="t"/>
            </a:scene3d>
            <a:sp3d>
              <a:bevelT/>
            </a:sp3d>
          </p:spPr>
          <p:txBody>
            <a:bodyPr anchor="t" anchorCtr="0">
              <a:spAutoFit/>
            </a:bodyPr>
            <a:lstStyle/>
            <a:p>
              <a:pPr algn="ctr" eaLnBrk="1" fontAlgn="auto" hangingPunct="1">
                <a:spcBef>
                  <a:spcPct val="50000"/>
                </a:spcBef>
                <a:spcAft>
                  <a:spcPts val="0"/>
                </a:spcAft>
                <a:buClr>
                  <a:srgbClr val="000000"/>
                </a:buClr>
                <a:buFont typeface="Arial"/>
                <a:buNone/>
                <a:defRPr/>
              </a:pPr>
              <a:r>
                <a:rPr lang="en-GB" sz="1200" b="1" kern="0" dirty="0">
                  <a:solidFill>
                    <a:srgbClr val="000000"/>
                  </a:solidFill>
                  <a:latin typeface="Tahoma" pitchFamily="34" charset="0"/>
                  <a:ea typeface="Tahoma" pitchFamily="34" charset="0"/>
                  <a:cs typeface="Tahoma" pitchFamily="34" charset="0"/>
                  <a:sym typeface="Arial"/>
                </a:rPr>
                <a:t>Calcium Sulphate</a:t>
              </a:r>
            </a:p>
          </p:txBody>
        </p:sp>
        <p:sp>
          <p:nvSpPr>
            <p:cNvPr id="30" name="Rectangle 8"/>
            <p:cNvSpPr>
              <a:spLocks noChangeArrowheads="1"/>
            </p:cNvSpPr>
            <p:nvPr/>
          </p:nvSpPr>
          <p:spPr bwMode="auto">
            <a:xfrm>
              <a:off x="5528237" y="3566256"/>
              <a:ext cx="1115649" cy="172688"/>
            </a:xfrm>
            <a:prstGeom prst="rect">
              <a:avLst/>
            </a:prstGeom>
            <a:solidFill>
              <a:schemeClr val="bg1"/>
            </a:solidFill>
            <a:ln w="9525">
              <a:solidFill>
                <a:schemeClr val="tx1"/>
              </a:solidFill>
              <a:miter lim="800000"/>
              <a:headEnd/>
              <a:tailEnd/>
            </a:ln>
            <a:effectLst>
              <a:glow rad="139700">
                <a:schemeClr val="accent4">
                  <a:satMod val="175000"/>
                  <a:alpha val="40000"/>
                </a:schemeClr>
              </a:glow>
            </a:effectLst>
            <a:scene3d>
              <a:camera prst="orthographicFront"/>
              <a:lightRig rig="threePt" dir="t"/>
            </a:scene3d>
            <a:sp3d>
              <a:bevelT/>
            </a:sp3d>
          </p:spPr>
          <p:txBody>
            <a:bodyPr anchor="ctr" anchorCtr="0">
              <a:spAutoFit/>
            </a:bodyPr>
            <a:lstStyle/>
            <a:p>
              <a:pPr algn="ctr" eaLnBrk="1" fontAlgn="auto" hangingPunct="1">
                <a:spcBef>
                  <a:spcPct val="50000"/>
                </a:spcBef>
                <a:spcAft>
                  <a:spcPts val="0"/>
                </a:spcAft>
                <a:buClr>
                  <a:srgbClr val="000000"/>
                </a:buClr>
                <a:buFont typeface="Arial"/>
                <a:buNone/>
                <a:defRPr/>
              </a:pPr>
              <a:r>
                <a:rPr lang="en-GB" sz="1200" b="1" kern="0" dirty="0">
                  <a:solidFill>
                    <a:srgbClr val="000000"/>
                  </a:solidFill>
                  <a:latin typeface="Tahoma" pitchFamily="34" charset="0"/>
                  <a:ea typeface="Tahoma" pitchFamily="34" charset="0"/>
                  <a:cs typeface="Tahoma" pitchFamily="34" charset="0"/>
                  <a:sym typeface="Arial"/>
                </a:rPr>
                <a:t>Charcoal &amp; Salt</a:t>
              </a:r>
            </a:p>
          </p:txBody>
        </p:sp>
        <p:pic>
          <p:nvPicPr>
            <p:cNvPr id="31" name="Picture 15" descr="C:\Users\INTERTECH 2\Desktop\Sodium Carbonate.jpg"/>
            <p:cNvPicPr>
              <a:picLocks noChangeAspect="1" noChangeArrowheads="1"/>
            </p:cNvPicPr>
            <p:nvPr/>
          </p:nvPicPr>
          <p:blipFill>
            <a:blip r:embed="rId7" cstate="print"/>
            <a:srcRect/>
            <a:stretch>
              <a:fillRect/>
            </a:stretch>
          </p:blipFill>
          <p:spPr bwMode="auto">
            <a:xfrm>
              <a:off x="9065969" y="2067357"/>
              <a:ext cx="1115649" cy="1458218"/>
            </a:xfrm>
            <a:prstGeom prst="rect">
              <a:avLst/>
            </a:prstGeom>
            <a:noFill/>
            <a:ln>
              <a:solidFill>
                <a:schemeClr val="tx1"/>
              </a:solidFill>
            </a:ln>
            <a:scene3d>
              <a:camera prst="orthographicFront"/>
              <a:lightRig rig="threePt" dir="t"/>
            </a:scene3d>
            <a:sp3d>
              <a:bevelT/>
            </a:sp3d>
          </p:spPr>
        </p:pic>
        <p:pic>
          <p:nvPicPr>
            <p:cNvPr id="32" name="Picture 27" descr="C:\Users\admin\Desktop\Calcuim carbonate.jpg"/>
            <p:cNvPicPr>
              <a:picLocks noChangeAspect="1" noChangeArrowheads="1"/>
            </p:cNvPicPr>
            <p:nvPr/>
          </p:nvPicPr>
          <p:blipFill>
            <a:blip r:embed="rId8" cstate="print"/>
            <a:srcRect/>
            <a:stretch>
              <a:fillRect/>
            </a:stretch>
          </p:blipFill>
          <p:spPr bwMode="auto">
            <a:xfrm>
              <a:off x="6704234" y="2071926"/>
              <a:ext cx="1125884" cy="1453649"/>
            </a:xfrm>
            <a:prstGeom prst="rect">
              <a:avLst/>
            </a:prstGeom>
            <a:noFill/>
            <a:ln>
              <a:solidFill>
                <a:schemeClr val="tx1"/>
              </a:solidFill>
            </a:ln>
            <a:scene3d>
              <a:camera prst="orthographicFront"/>
              <a:lightRig rig="threePt" dir="t"/>
            </a:scene3d>
            <a:sp3d>
              <a:bevelT/>
            </a:sp3d>
          </p:spPr>
        </p:pic>
        <p:pic>
          <p:nvPicPr>
            <p:cNvPr id="33" name="Picture 14" descr="C:\Users\INTERTECH 2\Desktop\Calcuim sulphate.jpg"/>
            <p:cNvPicPr>
              <a:picLocks noChangeAspect="1" noChangeArrowheads="1"/>
            </p:cNvPicPr>
            <p:nvPr/>
          </p:nvPicPr>
          <p:blipFill>
            <a:blip r:embed="rId9" cstate="print"/>
            <a:srcRect/>
            <a:stretch>
              <a:fillRect/>
            </a:stretch>
          </p:blipFill>
          <p:spPr bwMode="auto">
            <a:xfrm>
              <a:off x="10250133" y="2066337"/>
              <a:ext cx="1125118" cy="1459238"/>
            </a:xfrm>
            <a:prstGeom prst="rect">
              <a:avLst/>
            </a:prstGeom>
            <a:noFill/>
            <a:ln>
              <a:solidFill>
                <a:schemeClr val="tx1"/>
              </a:solidFill>
            </a:ln>
            <a:scene3d>
              <a:camera prst="orthographicFront"/>
              <a:lightRig rig="threePt" dir="t"/>
            </a:scene3d>
            <a:sp3d>
              <a:bevelT/>
            </a:sp3d>
          </p:spPr>
        </p:pic>
        <p:pic>
          <p:nvPicPr>
            <p:cNvPr id="34" name="Picture 30" descr="C:\Users\admin\Desktop\Copper sulphate.jpg"/>
            <p:cNvPicPr>
              <a:picLocks noChangeAspect="1" noChangeArrowheads="1"/>
            </p:cNvPicPr>
            <p:nvPr/>
          </p:nvPicPr>
          <p:blipFill>
            <a:blip r:embed="rId10" cstate="print"/>
            <a:srcRect/>
            <a:stretch>
              <a:fillRect/>
            </a:stretch>
          </p:blipFill>
          <p:spPr bwMode="auto">
            <a:xfrm>
              <a:off x="7896233" y="2071926"/>
              <a:ext cx="1104981" cy="1453649"/>
            </a:xfrm>
            <a:prstGeom prst="rect">
              <a:avLst/>
            </a:prstGeom>
            <a:noFill/>
            <a:ln>
              <a:solidFill>
                <a:schemeClr val="tx1"/>
              </a:solidFill>
            </a:ln>
            <a:scene3d>
              <a:camera prst="orthographicFront"/>
              <a:lightRig rig="threePt" dir="t"/>
            </a:scene3d>
            <a:sp3d>
              <a:bevelT/>
            </a:sp3d>
          </p:spPr>
        </p:pic>
        <p:pic>
          <p:nvPicPr>
            <p:cNvPr id="35" name="Picture 2" descr="C:\Users\INTERTECH 2\Desktop\Bentonite 1.jpg"/>
            <p:cNvPicPr>
              <a:picLocks noChangeAspect="1" noChangeArrowheads="1"/>
            </p:cNvPicPr>
            <p:nvPr/>
          </p:nvPicPr>
          <p:blipFill>
            <a:blip r:embed="rId11" cstate="print">
              <a:lum bright="-10000" contrast="10000"/>
            </a:blip>
            <a:srcRect/>
            <a:stretch>
              <a:fillRect/>
            </a:stretch>
          </p:blipFill>
          <p:spPr bwMode="auto">
            <a:xfrm>
              <a:off x="11444097" y="2074559"/>
              <a:ext cx="1116081" cy="1451016"/>
            </a:xfrm>
            <a:prstGeom prst="rect">
              <a:avLst/>
            </a:prstGeom>
            <a:noFill/>
            <a:ln>
              <a:solidFill>
                <a:schemeClr val="tx1"/>
              </a:solidFill>
            </a:ln>
            <a:scene3d>
              <a:camera prst="orthographicFront"/>
              <a:lightRig rig="threePt" dir="t"/>
            </a:scene3d>
            <a:sp3d>
              <a:bevelT/>
            </a:sp3d>
          </p:spPr>
        </p:pic>
        <p:sp>
          <p:nvSpPr>
            <p:cNvPr id="36" name="Rectangle 8"/>
            <p:cNvSpPr>
              <a:spLocks noChangeArrowheads="1"/>
            </p:cNvSpPr>
            <p:nvPr/>
          </p:nvSpPr>
          <p:spPr bwMode="auto">
            <a:xfrm>
              <a:off x="11436577" y="3580856"/>
              <a:ext cx="1115649" cy="172688"/>
            </a:xfrm>
            <a:prstGeom prst="rect">
              <a:avLst/>
            </a:prstGeom>
            <a:solidFill>
              <a:schemeClr val="bg1"/>
            </a:solidFill>
            <a:ln w="9525">
              <a:solidFill>
                <a:schemeClr val="tx1"/>
              </a:solidFill>
              <a:miter lim="800000"/>
              <a:headEnd/>
              <a:tailEnd/>
            </a:ln>
            <a:effectLst>
              <a:glow rad="139700">
                <a:schemeClr val="accent4">
                  <a:satMod val="175000"/>
                  <a:alpha val="40000"/>
                </a:schemeClr>
              </a:glow>
            </a:effectLst>
            <a:scene3d>
              <a:camera prst="orthographicFront"/>
              <a:lightRig rig="threePt" dir="t"/>
            </a:scene3d>
            <a:sp3d>
              <a:bevelT/>
            </a:sp3d>
          </p:spPr>
          <p:txBody>
            <a:bodyPr anchor="ctr" anchorCtr="0">
              <a:spAutoFit/>
            </a:bodyPr>
            <a:lstStyle/>
            <a:p>
              <a:pPr algn="ctr" eaLnBrk="1" fontAlgn="auto" hangingPunct="1">
                <a:spcBef>
                  <a:spcPct val="50000"/>
                </a:spcBef>
                <a:spcAft>
                  <a:spcPts val="0"/>
                </a:spcAft>
                <a:buClr>
                  <a:srgbClr val="000000"/>
                </a:buClr>
                <a:buFont typeface="Arial"/>
                <a:buNone/>
                <a:defRPr/>
              </a:pPr>
              <a:r>
                <a:rPr lang="en-GB" sz="1200" b="1" kern="0" dirty="0">
                  <a:solidFill>
                    <a:srgbClr val="000000"/>
                  </a:solidFill>
                  <a:latin typeface="Tahoma" pitchFamily="34" charset="0"/>
                  <a:ea typeface="Tahoma" pitchFamily="34" charset="0"/>
                  <a:cs typeface="Tahoma" pitchFamily="34" charset="0"/>
                  <a:sym typeface="Arial"/>
                </a:rPr>
                <a:t>Sodium </a:t>
              </a:r>
              <a:r>
                <a:rPr lang="en-GB" sz="1200" b="1" kern="0" dirty="0" err="1">
                  <a:solidFill>
                    <a:srgbClr val="000000"/>
                  </a:solidFill>
                  <a:latin typeface="Tahoma" pitchFamily="34" charset="0"/>
                  <a:ea typeface="Tahoma" pitchFamily="34" charset="0"/>
                  <a:cs typeface="Tahoma" pitchFamily="34" charset="0"/>
                  <a:sym typeface="Arial"/>
                </a:rPr>
                <a:t>Bantonite</a:t>
              </a:r>
              <a:endParaRPr lang="en-GB" sz="1200" b="1" kern="0" dirty="0">
                <a:solidFill>
                  <a:srgbClr val="000000"/>
                </a:solidFill>
                <a:latin typeface="Tahoma" pitchFamily="34" charset="0"/>
                <a:ea typeface="Tahoma" pitchFamily="34" charset="0"/>
                <a:cs typeface="Tahoma" pitchFamily="34" charset="0"/>
                <a:sym typeface="Arial"/>
              </a:endParaRPr>
            </a:p>
          </p:txBody>
        </p:sp>
      </p:grpSp>
      <p:pic>
        <p:nvPicPr>
          <p:cNvPr id="37" name="Picture 36">
            <a:extLst>
              <a:ext uri="{FF2B5EF4-FFF2-40B4-BE49-F238E27FC236}">
                <a16:creationId xmlns:a16="http://schemas.microsoft.com/office/drawing/2014/main" id="{45306521-71DC-4D92-A28C-554A3E5C60E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Tree>
    <p:extLst>
      <p:ext uri="{BB962C8B-B14F-4D97-AF65-F5344CB8AC3E}">
        <p14:creationId xmlns:p14="http://schemas.microsoft.com/office/powerpoint/2010/main" val="20746767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53174" y="1066800"/>
            <a:ext cx="12085543" cy="838200"/>
          </a:xfrm>
        </p:spPr>
        <p:txBody>
          <a:bodyPr>
            <a:normAutofit/>
          </a:bodyPr>
          <a:lstStyle/>
          <a:p>
            <a:pPr>
              <a:defRPr/>
            </a:pPr>
            <a:r>
              <a:rPr lang="en-US" sz="2800" b="1" dirty="0">
                <a:solidFill>
                  <a:srgbClr val="FF0000"/>
                </a:solidFill>
              </a:rPr>
              <a:t>MYTH:</a:t>
            </a:r>
            <a:r>
              <a:rPr lang="en-US" sz="2800" b="1" dirty="0">
                <a:solidFill>
                  <a:schemeClr val="tx1"/>
                </a:solidFill>
              </a:rPr>
              <a:t> </a:t>
            </a:r>
            <a:r>
              <a:rPr lang="en-US" sz="2800" b="1" dirty="0"/>
              <a:t>More water in the earth pit reduces the Ground resistance</a:t>
            </a:r>
          </a:p>
        </p:txBody>
      </p:sp>
      <p:sp>
        <p:nvSpPr>
          <p:cNvPr id="3" name="Content Placeholder 2"/>
          <p:cNvSpPr>
            <a:spLocks noGrp="1"/>
          </p:cNvSpPr>
          <p:nvPr>
            <p:ph sz="half" idx="1"/>
          </p:nvPr>
        </p:nvSpPr>
        <p:spPr>
          <a:xfrm>
            <a:off x="203251" y="1905000"/>
            <a:ext cx="4876165" cy="3962400"/>
          </a:xfrm>
        </p:spPr>
        <p:txBody>
          <a:bodyPr/>
          <a:lstStyle/>
          <a:p>
            <a:pPr marL="0" indent="0" fontAlgn="auto">
              <a:lnSpc>
                <a:spcPts val="2903"/>
              </a:lnSpc>
              <a:spcBef>
                <a:spcPts val="0"/>
              </a:spcBef>
              <a:spcAft>
                <a:spcPts val="0"/>
              </a:spcAft>
              <a:buClr>
                <a:srgbClr val="0000CC"/>
              </a:buClr>
              <a:buFont typeface="Wingdings" pitchFamily="2" charset="2"/>
              <a:buChar char="q"/>
              <a:defRPr/>
            </a:pPr>
            <a:r>
              <a:rPr lang="en-US" sz="2150" b="1" dirty="0"/>
              <a:t> </a:t>
            </a:r>
            <a:r>
              <a:rPr lang="en-US" sz="2400" b="1" dirty="0"/>
              <a:t>Ground resistance depends upon the soil resistivity at a location.</a:t>
            </a:r>
            <a:endParaRPr lang="en-US" sz="2000" b="1" dirty="0"/>
          </a:p>
          <a:p>
            <a:pPr marL="0" indent="0" fontAlgn="auto">
              <a:lnSpc>
                <a:spcPts val="2903"/>
              </a:lnSpc>
              <a:spcBef>
                <a:spcPts val="0"/>
              </a:spcBef>
              <a:spcAft>
                <a:spcPts val="0"/>
              </a:spcAft>
              <a:buClr>
                <a:srgbClr val="0000CC"/>
              </a:buClr>
              <a:buFont typeface="Wingdings" pitchFamily="2" charset="2"/>
              <a:buChar char="q"/>
              <a:defRPr/>
            </a:pPr>
            <a:r>
              <a:rPr lang="en-US" sz="2400" b="1" dirty="0"/>
              <a:t> Moisture is one of the factors that reduces the earth resistivity</a:t>
            </a:r>
          </a:p>
          <a:p>
            <a:pPr marL="0" indent="0" fontAlgn="auto">
              <a:lnSpc>
                <a:spcPts val="2903"/>
              </a:lnSpc>
              <a:spcBef>
                <a:spcPts val="0"/>
              </a:spcBef>
              <a:spcAft>
                <a:spcPts val="0"/>
              </a:spcAft>
              <a:buClr>
                <a:srgbClr val="0000CC"/>
              </a:buClr>
              <a:buFont typeface="Wingdings" pitchFamily="2" charset="2"/>
              <a:buChar char="q"/>
              <a:defRPr/>
            </a:pPr>
            <a:r>
              <a:rPr lang="en-US" sz="2400" b="1" dirty="0"/>
              <a:t> Presence of moisture helps in decrease in earth resistance.</a:t>
            </a:r>
          </a:p>
          <a:p>
            <a:pPr marL="0" indent="0" fontAlgn="auto">
              <a:lnSpc>
                <a:spcPts val="2903"/>
              </a:lnSpc>
              <a:spcBef>
                <a:spcPts val="0"/>
              </a:spcBef>
              <a:spcAft>
                <a:spcPts val="0"/>
              </a:spcAft>
              <a:buClr>
                <a:srgbClr val="0000CC"/>
              </a:buClr>
              <a:buFont typeface="Wingdings" pitchFamily="2" charset="2"/>
              <a:buChar char="q"/>
              <a:defRPr/>
            </a:pPr>
            <a:r>
              <a:rPr lang="en-US" sz="2400" b="1" dirty="0"/>
              <a:t> But this has the limit as shown in the curve. It is </a:t>
            </a:r>
            <a:r>
              <a:rPr lang="en-US" sz="2400" b="1" dirty="0" err="1"/>
              <a:t>upto</a:t>
            </a:r>
            <a:r>
              <a:rPr lang="en-US" sz="2400" b="1" dirty="0"/>
              <a:t> 20% moisture. </a:t>
            </a:r>
          </a:p>
          <a:p>
            <a:pPr marL="342900" lvl="1" indent="-342900">
              <a:buClr>
                <a:srgbClr val="FF0000"/>
              </a:buClr>
              <a:buFont typeface="Wingdings" pitchFamily="2" charset="2"/>
              <a:buChar char="Ø"/>
              <a:defRPr/>
            </a:pPr>
            <a:endParaRPr lang="en-US" sz="2150" b="1" dirty="0"/>
          </a:p>
          <a:p>
            <a:pPr>
              <a:buClr>
                <a:srgbClr val="FF0000"/>
              </a:buClr>
              <a:buFont typeface="Wingdings" pitchFamily="2" charset="2"/>
              <a:buChar char="Ø"/>
              <a:defRPr/>
            </a:pPr>
            <a:endParaRPr lang="en-US" sz="2150" b="1" dirty="0"/>
          </a:p>
          <a:p>
            <a:pPr>
              <a:buClr>
                <a:srgbClr val="FF0000"/>
              </a:buClr>
              <a:buFont typeface="Wingdings" pitchFamily="2" charset="2"/>
              <a:buChar char="Ø"/>
              <a:defRPr/>
            </a:pPr>
            <a:endParaRPr lang="en-US" sz="2150" b="1" dirty="0"/>
          </a:p>
        </p:txBody>
      </p:sp>
      <p:pic>
        <p:nvPicPr>
          <p:cNvPr id="31748" name="Picture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079339" y="1828800"/>
            <a:ext cx="5993620" cy="4343400"/>
          </a:xfrm>
        </p:spPr>
      </p:pic>
      <p:sp>
        <p:nvSpPr>
          <p:cNvPr id="31750"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04664777-5FDA-4DE3-9ECC-C74AF689051C}" type="slidenum">
              <a:rPr lang="en-US" altLang="en-US">
                <a:solidFill>
                  <a:srgbClr val="FFFFFF"/>
                </a:solidFill>
              </a:rPr>
              <a:pPr/>
              <a:t>40</a:t>
            </a:fld>
            <a:endParaRPr lang="en-US" altLang="en-US">
              <a:solidFill>
                <a:srgbClr val="FFFFFF"/>
              </a:solidFill>
            </a:endParaRPr>
          </a:p>
        </p:txBody>
      </p:sp>
      <p:grpSp>
        <p:nvGrpSpPr>
          <p:cNvPr id="8" name="Group 7">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9"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3"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0"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1"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2" name="Picture 11">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31450737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8808" y="1785392"/>
            <a:ext cx="5995737" cy="431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90D1CDA-E501-4E19-B3F7-6FA92F36E2AF}" type="slidenum">
              <a:rPr lang="en-US" altLang="en-US">
                <a:solidFill>
                  <a:srgbClr val="FFFFFF"/>
                </a:solidFill>
              </a:rPr>
              <a:pPr/>
              <a:t>41</a:t>
            </a:fld>
            <a:endParaRPr lang="en-US" altLang="en-US">
              <a:solidFill>
                <a:srgbClr val="FFFFFF"/>
              </a:solidFill>
            </a:endParaRPr>
          </a:p>
        </p:txBody>
      </p:sp>
      <p:sp>
        <p:nvSpPr>
          <p:cNvPr id="8" name="Title 1"/>
          <p:cNvSpPr txBox="1">
            <a:spLocks/>
          </p:cNvSpPr>
          <p:nvPr/>
        </p:nvSpPr>
        <p:spPr>
          <a:xfrm>
            <a:off x="431392" y="914432"/>
            <a:ext cx="10997818"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r>
              <a:rPr lang="en-US" altLang="en-US" sz="3600" b="1" dirty="0"/>
              <a:t>Effect of Salt on Soil resistivity</a:t>
            </a:r>
          </a:p>
        </p:txBody>
      </p:sp>
      <p:sp>
        <p:nvSpPr>
          <p:cNvPr id="9" name="Title 1"/>
          <p:cNvSpPr txBox="1">
            <a:spLocks/>
          </p:cNvSpPr>
          <p:nvPr/>
        </p:nvSpPr>
        <p:spPr>
          <a:xfrm>
            <a:off x="304760" y="1981200"/>
            <a:ext cx="4977752" cy="3733800"/>
          </a:xfrm>
          <a:prstGeom prst="rect">
            <a:avLst/>
          </a:prstGeom>
        </p:spPr>
        <p:txBody>
          <a:bodyPr vert="horz" lIns="91440" tIns="45720" rIns="91440" bIns="45720" rtlCol="0" anchor="t">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Font typeface="Wingdings" pitchFamily="2" charset="2"/>
              <a:buChar char="Ø"/>
            </a:pPr>
            <a:r>
              <a:rPr lang="en-US" altLang="en-US" sz="2400" b="1" dirty="0"/>
              <a:t> </a:t>
            </a:r>
            <a:r>
              <a:rPr lang="en-US" altLang="en-US" sz="2400" b="1" dirty="0">
                <a:solidFill>
                  <a:schemeClr val="tx1"/>
                </a:solidFill>
              </a:rPr>
              <a:t>It can be seen from the diagram the curve flattens at 5% of salt in moisture</a:t>
            </a:r>
          </a:p>
          <a:p>
            <a:endParaRPr lang="en-US" altLang="en-US" sz="2400" b="1" dirty="0">
              <a:solidFill>
                <a:schemeClr val="tx1"/>
              </a:solidFill>
            </a:endParaRPr>
          </a:p>
          <a:p>
            <a:pPr>
              <a:buFont typeface="Wingdings" pitchFamily="2" charset="2"/>
              <a:buChar char="Ø"/>
            </a:pPr>
            <a:r>
              <a:rPr lang="en-US" altLang="en-US" sz="2400" b="1" dirty="0">
                <a:solidFill>
                  <a:schemeClr val="tx1"/>
                </a:solidFill>
              </a:rPr>
              <a:t> Further increase in soil content will give less impact to decrease the soil resistivity</a:t>
            </a:r>
          </a:p>
          <a:p>
            <a:endParaRPr lang="en-US" altLang="en-US" sz="2400" b="1" dirty="0">
              <a:solidFill>
                <a:schemeClr val="tx1"/>
              </a:solidFill>
            </a:endParaRPr>
          </a:p>
          <a:p>
            <a:pPr>
              <a:buFont typeface="Wingdings" pitchFamily="2" charset="2"/>
              <a:buChar char="Ø"/>
            </a:pPr>
            <a:r>
              <a:rPr lang="en-US" altLang="en-US" sz="2400" b="1" dirty="0">
                <a:solidFill>
                  <a:schemeClr val="tx1"/>
                </a:solidFill>
              </a:rPr>
              <a:t> The salt content is expressed in % by weight of  moisture content in soil</a:t>
            </a:r>
            <a:endParaRPr lang="en-US" altLang="en-US" sz="3600" b="1" dirty="0">
              <a:solidFill>
                <a:schemeClr val="tx1"/>
              </a:solidFill>
            </a:endParaRPr>
          </a:p>
        </p:txBody>
      </p:sp>
      <p:grpSp>
        <p:nvGrpSpPr>
          <p:cNvPr id="10" name="Group 9">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5"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2"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3"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4" name="Picture 13">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53781665"/>
      </p:ext>
    </p:extLst>
  </p:cSld>
  <p:clrMapOvr>
    <a:masterClrMapping/>
  </p:clrMapOvr>
  <p:transition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9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5686" y="2013992"/>
            <a:ext cx="5589390" cy="431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9"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D90D1CDA-E501-4E19-B3F7-6FA92F36E2AF}" type="slidenum">
              <a:rPr lang="en-US" altLang="en-US">
                <a:solidFill>
                  <a:srgbClr val="FFFFFF"/>
                </a:solidFill>
              </a:rPr>
              <a:pPr/>
              <a:t>42</a:t>
            </a:fld>
            <a:endParaRPr lang="en-US" altLang="en-US">
              <a:solidFill>
                <a:srgbClr val="FFFFFF"/>
              </a:solidFill>
            </a:endParaRPr>
          </a:p>
        </p:txBody>
      </p:sp>
      <p:sp>
        <p:nvSpPr>
          <p:cNvPr id="8" name="Title 1"/>
          <p:cNvSpPr txBox="1">
            <a:spLocks/>
          </p:cNvSpPr>
          <p:nvPr/>
        </p:nvSpPr>
        <p:spPr>
          <a:xfrm>
            <a:off x="532607" y="990632"/>
            <a:ext cx="1127760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lgn="ctr"/>
            <a:r>
              <a:rPr lang="en-US" altLang="en-US" sz="3600" b="1" dirty="0"/>
              <a:t>Effect of Salt on Soil resistivity</a:t>
            </a:r>
          </a:p>
        </p:txBody>
      </p:sp>
      <p:sp>
        <p:nvSpPr>
          <p:cNvPr id="10" name="Title 1"/>
          <p:cNvSpPr txBox="1">
            <a:spLocks/>
          </p:cNvSpPr>
          <p:nvPr/>
        </p:nvSpPr>
        <p:spPr>
          <a:xfrm>
            <a:off x="406347" y="2057400"/>
            <a:ext cx="5180926" cy="3810000"/>
          </a:xfrm>
          <a:prstGeom prst="rect">
            <a:avLst/>
          </a:prstGeom>
        </p:spPr>
        <p:txBody>
          <a:bodyPr vert="horz" lIns="91440" tIns="45720" rIns="91440" bIns="45720" rtlCol="0" anchor="t">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r>
              <a:rPr lang="en-US" altLang="en-US" sz="2400" b="1" dirty="0">
                <a:solidFill>
                  <a:schemeClr val="tx1"/>
                </a:solidFill>
              </a:rPr>
              <a:t>Considering 1 cubic </a:t>
            </a:r>
            <a:r>
              <a:rPr lang="en-US" altLang="en-US" sz="2400" b="1" dirty="0" err="1">
                <a:solidFill>
                  <a:schemeClr val="tx1"/>
                </a:solidFill>
              </a:rPr>
              <a:t>mtr</a:t>
            </a:r>
            <a:r>
              <a:rPr lang="en-US" altLang="en-US" sz="2400" b="1" dirty="0">
                <a:solidFill>
                  <a:schemeClr val="tx1"/>
                </a:solidFill>
              </a:rPr>
              <a:t> of soil, the moisture content is 10%  i.e. 144Kg. (10 % of 1440Kg of soil).</a:t>
            </a:r>
          </a:p>
          <a:p>
            <a:r>
              <a:rPr lang="en-US" altLang="en-US" sz="2400" b="1" dirty="0">
                <a:solidFill>
                  <a:schemeClr val="tx1"/>
                </a:solidFill>
              </a:rPr>
              <a:t> </a:t>
            </a:r>
          </a:p>
          <a:p>
            <a:r>
              <a:rPr lang="en-US" altLang="en-US" sz="2400" b="1" dirty="0">
                <a:solidFill>
                  <a:schemeClr val="tx1"/>
                </a:solidFill>
              </a:rPr>
              <a:t>The salt content should be 5% of 144Kg i.e. 7.2Kg. </a:t>
            </a:r>
          </a:p>
          <a:p>
            <a:endParaRPr lang="en-US" altLang="en-US" sz="2400" b="1" dirty="0">
              <a:solidFill>
                <a:schemeClr val="tx1"/>
              </a:solidFill>
            </a:endParaRPr>
          </a:p>
          <a:p>
            <a:r>
              <a:rPr lang="en-US" altLang="en-US" sz="2400" b="1" dirty="0">
                <a:solidFill>
                  <a:schemeClr val="tx1"/>
                </a:solidFill>
              </a:rPr>
              <a:t>So, further addition of salt will have no impact</a:t>
            </a:r>
          </a:p>
        </p:txBody>
      </p:sp>
      <p:grpSp>
        <p:nvGrpSpPr>
          <p:cNvPr id="9" name="Group 8">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5"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2"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3"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4" name="Picture 13">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2932467422"/>
      </p:ext>
    </p:extLst>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794" y="959204"/>
            <a:ext cx="11734800" cy="1174396"/>
          </a:xfrm>
        </p:spPr>
        <p:txBody>
          <a:bodyPr vert="horz" lIns="91440" tIns="45720" rIns="91440" bIns="45720" rtlCol="0" anchor="ctr">
            <a:noAutofit/>
          </a:bodyPr>
          <a:lstStyle/>
          <a:p>
            <a:pPr>
              <a:defRPr/>
            </a:pPr>
            <a:r>
              <a:rPr lang="en-US" altLang="en-US" sz="3200" b="1" dirty="0">
                <a:solidFill>
                  <a:schemeClr val="tx2"/>
                </a:solidFill>
              </a:rPr>
              <a:t>Effect of soil temperature on soil resistivity </a:t>
            </a:r>
          </a:p>
        </p:txBody>
      </p:sp>
      <p:sp>
        <p:nvSpPr>
          <p:cNvPr id="33794" name="Content Placeholder 2"/>
          <p:cNvSpPr>
            <a:spLocks noGrp="1"/>
          </p:cNvSpPr>
          <p:nvPr>
            <p:ph sz="half" idx="1"/>
          </p:nvPr>
        </p:nvSpPr>
        <p:spPr>
          <a:xfrm>
            <a:off x="1219139" y="2133600"/>
            <a:ext cx="3657123" cy="4114800"/>
          </a:xfrm>
        </p:spPr>
        <p:txBody>
          <a:bodyPr/>
          <a:lstStyle/>
          <a:p>
            <a:pPr marL="0" indent="0" algn="just">
              <a:buClr>
                <a:srgbClr val="FF0000"/>
              </a:buClr>
              <a:buFont typeface="Wingdings" pitchFamily="2" charset="2"/>
              <a:buChar char="Ø"/>
            </a:pPr>
            <a:r>
              <a:rPr lang="en-US" altLang="en-US" b="1" dirty="0"/>
              <a:t>Temperature also has an effect on soil resistivity</a:t>
            </a:r>
          </a:p>
          <a:p>
            <a:pPr marL="0" indent="0" algn="just">
              <a:buClr>
                <a:srgbClr val="FF0000"/>
              </a:buClr>
              <a:buFont typeface="Wingdings 2" panose="05020102010507070707" pitchFamily="18" charset="2"/>
              <a:buNone/>
            </a:pPr>
            <a:endParaRPr lang="en-US" altLang="en-US" b="1" dirty="0"/>
          </a:p>
          <a:p>
            <a:pPr marL="0" indent="0">
              <a:buClr>
                <a:srgbClr val="FF0000"/>
              </a:buClr>
              <a:buFont typeface="Wingdings" pitchFamily="2" charset="2"/>
              <a:buChar char="Ø"/>
            </a:pPr>
            <a:r>
              <a:rPr lang="en-US" altLang="en-US" b="1" dirty="0"/>
              <a:t>Effect is Predominant at or near  zero degree </a:t>
            </a:r>
            <a:r>
              <a:rPr lang="en-US" altLang="en-US" b="1" dirty="0" err="1"/>
              <a:t>celsius</a:t>
            </a:r>
            <a:r>
              <a:rPr lang="en-US" altLang="en-US" b="1" dirty="0"/>
              <a:t> </a:t>
            </a:r>
          </a:p>
        </p:txBody>
      </p:sp>
      <p:sp>
        <p:nvSpPr>
          <p:cNvPr id="33798"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14E172D-67EE-45B6-AA81-ACF01CA75703}" type="slidenum">
              <a:rPr lang="en-US" altLang="en-US">
                <a:solidFill>
                  <a:srgbClr val="FFFFFF"/>
                </a:solidFill>
              </a:rPr>
              <a:pPr/>
              <a:t>43</a:t>
            </a:fld>
            <a:endParaRPr lang="en-US" altLang="en-US">
              <a:solidFill>
                <a:srgbClr val="FFFFFF"/>
              </a:solidFill>
            </a:endParaRPr>
          </a:p>
        </p:txBody>
      </p:sp>
      <p:pic>
        <p:nvPicPr>
          <p:cNvPr id="10"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62972" y="2011120"/>
            <a:ext cx="4975636" cy="400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5"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2"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3"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4" name="Picture 13">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662392293"/>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3" name="Flowchart: Process 2"/>
          <p:cNvSpPr/>
          <p:nvPr/>
        </p:nvSpPr>
        <p:spPr>
          <a:xfrm>
            <a:off x="56" y="3331173"/>
            <a:ext cx="12190413" cy="3526971"/>
          </a:xfrm>
          <a:prstGeom prst="flowChartProcess">
            <a:avLst/>
          </a:prstGeom>
          <a:ln>
            <a:noFill/>
          </a:ln>
        </p:spPr>
        <p:style>
          <a:lnRef idx="2">
            <a:schemeClr val="accent3">
              <a:shade val="50000"/>
            </a:schemeClr>
          </a:lnRef>
          <a:fillRef idx="1001">
            <a:schemeClr val="lt2"/>
          </a:fillRef>
          <a:effectRef idx="0">
            <a:schemeClr val="accent3"/>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53" y="327084"/>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21" name="Title 1"/>
          <p:cNvSpPr txBox="1">
            <a:spLocks/>
          </p:cNvSpPr>
          <p:nvPr/>
        </p:nvSpPr>
        <p:spPr>
          <a:xfrm>
            <a:off x="3214802" y="868569"/>
            <a:ext cx="6054314" cy="153148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defRPr/>
            </a:pP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Techno Commercial Comparison of </a:t>
            </a:r>
            <a:r>
              <a:rPr lang="en-US" altLang="en-US" sz="2600" b="1" kern="0" spc="-100" dirty="0" err="1">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Marconite</a:t>
            </a: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 V/s Bentonite</a:t>
            </a:r>
          </a:p>
        </p:txBody>
      </p:sp>
      <p:graphicFrame>
        <p:nvGraphicFramePr>
          <p:cNvPr id="23" name="Table 22"/>
          <p:cNvGraphicFramePr>
            <a:graphicFrameLocks noGrp="1"/>
          </p:cNvGraphicFramePr>
          <p:nvPr>
            <p:extLst>
              <p:ext uri="{D42A27DB-BD31-4B8C-83A1-F6EECF244321}">
                <p14:modId xmlns:p14="http://schemas.microsoft.com/office/powerpoint/2010/main" val="3250344299"/>
              </p:ext>
            </p:extLst>
          </p:nvPr>
        </p:nvGraphicFramePr>
        <p:xfrm>
          <a:off x="2513818" y="2057402"/>
          <a:ext cx="7965563" cy="4267605"/>
        </p:xfrm>
        <a:graphic>
          <a:graphicData uri="http://schemas.openxmlformats.org/drawingml/2006/table">
            <a:tbl>
              <a:tblPr firstRow="1" bandRow="1">
                <a:tableStyleId>{5C22544A-7EE6-4342-B048-85BDC9FD1C3A}</a:tableStyleId>
              </a:tblPr>
              <a:tblGrid>
                <a:gridCol w="2732991">
                  <a:extLst>
                    <a:ext uri="{9D8B030D-6E8A-4147-A177-3AD203B41FA5}">
                      <a16:colId xmlns:a16="http://schemas.microsoft.com/office/drawing/2014/main" val="20000"/>
                    </a:ext>
                  </a:extLst>
                </a:gridCol>
                <a:gridCol w="2616286">
                  <a:extLst>
                    <a:ext uri="{9D8B030D-6E8A-4147-A177-3AD203B41FA5}">
                      <a16:colId xmlns:a16="http://schemas.microsoft.com/office/drawing/2014/main" val="20001"/>
                    </a:ext>
                  </a:extLst>
                </a:gridCol>
                <a:gridCol w="2616286">
                  <a:extLst>
                    <a:ext uri="{9D8B030D-6E8A-4147-A177-3AD203B41FA5}">
                      <a16:colId xmlns:a16="http://schemas.microsoft.com/office/drawing/2014/main" val="20002"/>
                    </a:ext>
                  </a:extLst>
                </a:gridCol>
              </a:tblGrid>
              <a:tr h="602917">
                <a:tc>
                  <a:txBody>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Property</a:t>
                      </a:r>
                    </a:p>
                  </a:txBody>
                  <a:tcPr marL="91433" marR="91433" marT="45725" marB="45725" anchor="ctr"/>
                </a:tc>
                <a:tc>
                  <a:txBody>
                    <a:bodyPr/>
                    <a:lstStyle/>
                    <a:p>
                      <a:pPr algn="ctr">
                        <a:defRPr/>
                      </a:pP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Bentonite</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79356" marR="79356" marT="39684" marB="39684"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Marconite</a:t>
                      </a:r>
                      <a:endPar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79356" marR="79356" marT="39684" marB="39684" anchor="ctr"/>
                </a:tc>
                <a:extLst>
                  <a:ext uri="{0D108BD9-81ED-4DB2-BD59-A6C34878D82A}">
                    <a16:rowId xmlns:a16="http://schemas.microsoft.com/office/drawing/2014/main" val="10000"/>
                  </a:ext>
                </a:extLst>
              </a:tr>
              <a:tr h="525218">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Resistivity </a:t>
                      </a:r>
                    </a:p>
                  </a:txBody>
                  <a:tcPr marL="91433" marR="91433" marT="45725" marB="45725" anchor="ctr"/>
                </a:tc>
                <a:tc>
                  <a:txBody>
                    <a:bodyPr/>
                    <a:lstStyle/>
                    <a:p>
                      <a:pPr algn="ctr" eaLnBrk="1" fontAlgn="auto" hangingPunct="1">
                        <a:lnSpc>
                          <a:spcPct val="150000"/>
                        </a:lnSpc>
                        <a:spcBef>
                          <a:spcPts val="0"/>
                        </a:spcBef>
                        <a:spcAft>
                          <a:spcPts val="0"/>
                        </a:spcAf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2.5 – 5.5 </a:t>
                      </a:r>
                      <a:r>
                        <a:rPr lang="el-G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Ω</a:t>
                      </a: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m</a:t>
                      </a:r>
                    </a:p>
                  </a:txBody>
                  <a:tcPr marL="91428" marR="91428"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0.001 </a:t>
                      </a:r>
                      <a:r>
                        <a:rPr lang="el-GR"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Ω</a:t>
                      </a: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m </a:t>
                      </a: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1"/>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Maintenance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Recharge of Water</a:t>
                      </a:r>
                      <a:r>
                        <a:rPr lang="en-US" sz="1600" b="0" baseline="0" dirty="0">
                          <a:latin typeface="Open Sans" panose="020B0606030504020204" pitchFamily="34" charset="0"/>
                          <a:ea typeface="Open Sans" panose="020B0606030504020204" pitchFamily="34" charset="0"/>
                          <a:cs typeface="Open Sans" panose="020B0606030504020204" pitchFamily="34" charset="0"/>
                        </a:rPr>
                        <a:t>/ Backfill</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marL="91433" marR="91433" marT="45725" marB="45725"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Yes</a:t>
                      </a:r>
                    </a:p>
                  </a:txBody>
                  <a:tcPr marL="91428" marR="91428" anchor="ctr"/>
                </a:tc>
                <a:tc>
                  <a:txBody>
                    <a:bodyPr/>
                    <a:lstStyle/>
                    <a:p>
                      <a:pPr algn="ct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No</a:t>
                      </a: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2"/>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Materials pH </a:t>
                      </a:r>
                    </a:p>
                  </a:txBody>
                  <a:tcPr marL="91433" marR="91433" marT="45725" marB="45725" anchor="ctr"/>
                </a:tc>
                <a:tc>
                  <a:txBody>
                    <a:bodyPr/>
                    <a:lstStyle/>
                    <a:p>
                      <a:pPr algn="ctr" eaLnBrk="1" fontAlgn="auto" hangingPunct="1">
                        <a:spcBef>
                          <a:spcPts val="0"/>
                        </a:spcBef>
                        <a:spcAft>
                          <a:spcPts val="0"/>
                        </a:spcAf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9-10</a:t>
                      </a:r>
                    </a:p>
                    <a:p>
                      <a:pPr algn="ctr" eaLnBrk="1" fontAlgn="auto" hangingPunct="1">
                        <a:spcBef>
                          <a:spcPts val="0"/>
                        </a:spcBef>
                        <a:spcAft>
                          <a:spcPts val="0"/>
                        </a:spcAf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Alkaline</a:t>
                      </a:r>
                    </a:p>
                  </a:txBody>
                  <a:tcPr marL="91428" marR="91428" anchor="ctr"/>
                </a:tc>
                <a:tc>
                  <a:txBody>
                    <a:bodyPr/>
                    <a:lstStyle/>
                    <a:p>
                      <a:pPr algn="ctr" eaLnBrk="1" fontAlgn="auto" hangingPunct="1">
                        <a:spcBef>
                          <a:spcPts val="0"/>
                        </a:spcBef>
                        <a:spcAft>
                          <a:spcPts val="0"/>
                        </a:spcAf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6.9 Inert</a:t>
                      </a: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3"/>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Corrosion impact of Backfill on conductor</a:t>
                      </a:r>
                    </a:p>
                  </a:txBody>
                  <a:tcPr marL="91433" marR="91433" marT="45725" marB="45725"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Yes</a:t>
                      </a:r>
                    </a:p>
                  </a:txBody>
                  <a:tcPr marL="91428" marR="91428" anchor="ctr"/>
                </a:tc>
                <a:tc>
                  <a:txBody>
                    <a:bodyPr/>
                    <a:lstStyle/>
                    <a:p>
                      <a:pPr algn="ctr" eaLnBrk="1" fontAlgn="auto" hangingPunct="1">
                        <a:spcBef>
                          <a:spcPts val="0"/>
                        </a:spcBef>
                        <a:spcAft>
                          <a:spcPts val="0"/>
                        </a:spcAf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No</a:t>
                      </a:r>
                    </a:p>
                    <a:p>
                      <a:pPr algn="ctr" eaLnBrk="1" fontAlgn="auto" hangingPunct="1">
                        <a:spcBef>
                          <a:spcPts val="0"/>
                        </a:spcBef>
                        <a:spcAft>
                          <a:spcPts val="0"/>
                        </a:spcAf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Green Product</a:t>
                      </a:r>
                    </a:p>
                    <a:p>
                      <a:pPr algn="ct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4"/>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Per</a:t>
                      </a:r>
                      <a:r>
                        <a:rPr lang="en-US" sz="1600"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Year Corrosion impact on conductor </a:t>
                      </a:r>
                      <a:endPar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33" marR="91433" marT="45725" marB="4572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0.0028 mm Per Year</a:t>
                      </a:r>
                    </a:p>
                  </a:txBody>
                  <a:tcPr marL="91428" marR="91428"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0.0010 </a:t>
                      </a:r>
                      <a:r>
                        <a:rPr lang="en-US" sz="1600" b="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mm</a:t>
                      </a: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Per Year</a:t>
                      </a: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5"/>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Leaching/ Shrinkage/ Cracks</a:t>
                      </a:r>
                    </a:p>
                  </a:txBody>
                  <a:tcPr marL="91433" marR="91433" marT="45725" marB="45725"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Yes</a:t>
                      </a:r>
                    </a:p>
                  </a:txBody>
                  <a:tcPr marL="91428" marR="91428"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No</a:t>
                      </a: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6"/>
                  </a:ext>
                </a:extLst>
              </a:tr>
            </a:tbl>
          </a:graphicData>
        </a:graphic>
      </p:graphicFrame>
      <p:pic>
        <p:nvPicPr>
          <p:cNvPr id="19" name="Picture 18">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Tree>
    <p:extLst>
      <p:ext uri="{BB962C8B-B14F-4D97-AF65-F5344CB8AC3E}">
        <p14:creationId xmlns:p14="http://schemas.microsoft.com/office/powerpoint/2010/main" val="25276715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3" name="Flowchart: Process 2"/>
          <p:cNvSpPr/>
          <p:nvPr/>
        </p:nvSpPr>
        <p:spPr>
          <a:xfrm>
            <a:off x="56" y="3331173"/>
            <a:ext cx="12190413" cy="3526971"/>
          </a:xfrm>
          <a:prstGeom prst="flowChartProcess">
            <a:avLst/>
          </a:prstGeom>
          <a:solidFill>
            <a:schemeClr val="accent4">
              <a:lumMod val="20000"/>
              <a:lumOff val="80000"/>
            </a:schemeClr>
          </a:solidFill>
          <a:ln>
            <a:noFill/>
          </a:ln>
        </p:spPr>
        <p:style>
          <a:lnRef idx="2">
            <a:schemeClr val="accent3">
              <a:shade val="50000"/>
            </a:schemeClr>
          </a:lnRef>
          <a:fillRef idx="1001">
            <a:schemeClr val="lt2"/>
          </a:fillRef>
          <a:effectRef idx="0">
            <a:schemeClr val="accent3"/>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53" y="327084"/>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aphicFrame>
        <p:nvGraphicFramePr>
          <p:cNvPr id="23" name="Table 22"/>
          <p:cNvGraphicFramePr>
            <a:graphicFrameLocks noGrp="1"/>
          </p:cNvGraphicFramePr>
          <p:nvPr>
            <p:extLst>
              <p:ext uri="{D42A27DB-BD31-4B8C-83A1-F6EECF244321}">
                <p14:modId xmlns:p14="http://schemas.microsoft.com/office/powerpoint/2010/main" val="1771266334"/>
              </p:ext>
            </p:extLst>
          </p:nvPr>
        </p:nvGraphicFramePr>
        <p:xfrm>
          <a:off x="2112483" y="2499011"/>
          <a:ext cx="7965566" cy="3444645"/>
        </p:xfrm>
        <a:graphic>
          <a:graphicData uri="http://schemas.openxmlformats.org/drawingml/2006/table">
            <a:tbl>
              <a:tblPr firstRow="1" bandRow="1">
                <a:tableStyleId>{5C22544A-7EE6-4342-B048-85BDC9FD1C3A}</a:tableStyleId>
              </a:tblPr>
              <a:tblGrid>
                <a:gridCol w="3590949">
                  <a:extLst>
                    <a:ext uri="{9D8B030D-6E8A-4147-A177-3AD203B41FA5}">
                      <a16:colId xmlns:a16="http://schemas.microsoft.com/office/drawing/2014/main" val="20000"/>
                    </a:ext>
                  </a:extLst>
                </a:gridCol>
                <a:gridCol w="2089785">
                  <a:extLst>
                    <a:ext uri="{9D8B030D-6E8A-4147-A177-3AD203B41FA5}">
                      <a16:colId xmlns:a16="http://schemas.microsoft.com/office/drawing/2014/main" val="20001"/>
                    </a:ext>
                  </a:extLst>
                </a:gridCol>
                <a:gridCol w="2284832">
                  <a:extLst>
                    <a:ext uri="{9D8B030D-6E8A-4147-A177-3AD203B41FA5}">
                      <a16:colId xmlns:a16="http://schemas.microsoft.com/office/drawing/2014/main" val="20002"/>
                    </a:ext>
                  </a:extLst>
                </a:gridCol>
              </a:tblGrid>
              <a:tr h="602917">
                <a:tc>
                  <a:txBody>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Property</a:t>
                      </a:r>
                    </a:p>
                  </a:txBody>
                  <a:tcPr marL="91433" marR="91433" marT="45725" marB="45725" anchor="ctr"/>
                </a:tc>
                <a:tc>
                  <a:txBody>
                    <a:bodyPr/>
                    <a:lstStyle/>
                    <a:p>
                      <a:pPr algn="ctr">
                        <a:defRPr/>
                      </a:pP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Bentonite</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79356" marR="79356" marT="39684" marB="39684"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Marconite</a:t>
                      </a:r>
                      <a:endParaRPr lang="en-IN"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79356" marR="79356" marT="39684" marB="39684" anchor="ctr"/>
                </a:tc>
                <a:extLst>
                  <a:ext uri="{0D108BD9-81ED-4DB2-BD59-A6C34878D82A}">
                    <a16:rowId xmlns:a16="http://schemas.microsoft.com/office/drawing/2014/main" val="10000"/>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Corrosion impact of surrounding soil on earth enhancement material</a:t>
                      </a:r>
                    </a:p>
                  </a:txBody>
                  <a:tcPr marL="91433" marR="91433" marT="45725" marB="45725"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Yes</a:t>
                      </a:r>
                    </a:p>
                  </a:txBody>
                  <a:tcPr marL="91428" marR="91428"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No</a:t>
                      </a: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1"/>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Non-Polluting/</a:t>
                      </a:r>
                      <a:r>
                        <a:rPr lang="en-US" sz="1600" b="0" baseline="0" dirty="0">
                          <a:latin typeface="Open Sans" panose="020B0606030504020204" pitchFamily="34" charset="0"/>
                          <a:ea typeface="Open Sans" panose="020B0606030504020204" pitchFamily="34" charset="0"/>
                          <a:cs typeface="Open Sans" panose="020B0606030504020204" pitchFamily="34" charset="0"/>
                        </a:rPr>
                        <a:t> </a:t>
                      </a:r>
                      <a:r>
                        <a:rPr lang="en-US" sz="1600" b="0" dirty="0">
                          <a:latin typeface="Open Sans" panose="020B0606030504020204" pitchFamily="34" charset="0"/>
                          <a:ea typeface="Open Sans" panose="020B0606030504020204" pitchFamily="34" charset="0"/>
                          <a:cs typeface="Open Sans" panose="020B0606030504020204" pitchFamily="34" charset="0"/>
                        </a:rPr>
                        <a:t>Environment</a:t>
                      </a:r>
                      <a:r>
                        <a:rPr lang="en-US" sz="1600" b="0" baseline="0" dirty="0">
                          <a:latin typeface="Open Sans" panose="020B0606030504020204" pitchFamily="34" charset="0"/>
                          <a:ea typeface="Open Sans" panose="020B0606030504020204" pitchFamily="34" charset="0"/>
                          <a:cs typeface="Open Sans" panose="020B0606030504020204" pitchFamily="34" charset="0"/>
                        </a:rPr>
                        <a:t> Friendly</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marL="91433" marR="91433" marT="45725" marB="45725"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No</a:t>
                      </a:r>
                    </a:p>
                  </a:txBody>
                  <a:tcPr marL="91428" marR="91428" anchor="ctr"/>
                </a:tc>
                <a:tc>
                  <a:txBody>
                    <a:bodyPr/>
                    <a:lstStyle/>
                    <a:p>
                      <a:pPr algn="ct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Yes</a:t>
                      </a: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2"/>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Deeper</a:t>
                      </a:r>
                      <a:r>
                        <a:rPr lang="en-US" sz="1600" b="0" baseline="0" dirty="0">
                          <a:latin typeface="Open Sans" panose="020B0606030504020204" pitchFamily="34" charset="0"/>
                          <a:ea typeface="Open Sans" panose="020B0606030504020204" pitchFamily="34" charset="0"/>
                          <a:cs typeface="Open Sans" panose="020B0606030504020204" pitchFamily="34" charset="0"/>
                        </a:rPr>
                        <a:t> Installation</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marL="91433" marR="91433" marT="45725" marB="45725" anchor="ctr"/>
                </a:tc>
                <a:tc>
                  <a:txBody>
                    <a:bodyPr/>
                    <a:lstStyle/>
                    <a:p>
                      <a:pPr algn="ctr" eaLnBrk="1" fontAlgn="auto" hangingPunct="1">
                        <a:spcBef>
                          <a:spcPts val="0"/>
                        </a:spcBef>
                        <a:spcAft>
                          <a:spcPts val="0"/>
                        </a:spcAft>
                        <a:defRPr/>
                      </a:pP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No</a:t>
                      </a:r>
                      <a:endPar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tc>
                  <a:txBody>
                    <a:bodyPr/>
                    <a:lstStyle/>
                    <a:p>
                      <a:pPr algn="ctr" eaLnBrk="1" fontAlgn="auto" hangingPunct="1">
                        <a:spcBef>
                          <a:spcPts val="0"/>
                        </a:spcBef>
                        <a:spcAft>
                          <a:spcPts val="0"/>
                        </a:spcAf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Yes</a:t>
                      </a: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3"/>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Performance Consistency for Life</a:t>
                      </a:r>
                      <a:r>
                        <a:rPr lang="en-US" sz="1600" b="0" baseline="0" dirty="0">
                          <a:latin typeface="Open Sans" panose="020B0606030504020204" pitchFamily="34" charset="0"/>
                          <a:ea typeface="Open Sans" panose="020B0606030504020204" pitchFamily="34" charset="0"/>
                          <a:cs typeface="Open Sans" panose="020B0606030504020204" pitchFamily="34" charset="0"/>
                        </a:rPr>
                        <a:t> cycle</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marL="91433" marR="91433" marT="45725" marB="45725"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No</a:t>
                      </a:r>
                    </a:p>
                  </a:txBody>
                  <a:tcPr marL="91428" marR="91428" anchor="ctr"/>
                </a:tc>
                <a:tc>
                  <a:txBody>
                    <a:bodyPr/>
                    <a:lstStyle/>
                    <a:p>
                      <a:pPr algn="ctr" eaLnBrk="1" fontAlgn="auto" hangingPunct="1">
                        <a:spcBef>
                          <a:spcPts val="0"/>
                        </a:spcBef>
                        <a:spcAft>
                          <a:spcPts val="0"/>
                        </a:spcAft>
                        <a:defRPr/>
                      </a:pPr>
                      <a:r>
                        <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Yes</a:t>
                      </a:r>
                    </a:p>
                    <a:p>
                      <a:pPr algn="ct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4"/>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Conduction</a:t>
                      </a:r>
                    </a:p>
                  </a:txBody>
                  <a:tcPr marL="91433" marR="91433" marT="45725" marB="4572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Ionic (Presence of Water)</a:t>
                      </a:r>
                    </a:p>
                  </a:txBody>
                  <a:tcPr marL="91428" marR="91428"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Electronic (Movement of Electrons)</a:t>
                      </a:r>
                      <a:endPar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5"/>
                  </a:ext>
                </a:extLst>
              </a:tr>
            </a:tbl>
          </a:graphicData>
        </a:graphic>
      </p:graphicFrame>
      <p:pic>
        <p:nvPicPr>
          <p:cNvPr id="19" name="Picture 18">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
        <p:nvSpPr>
          <p:cNvPr id="20" name="Title 1"/>
          <p:cNvSpPr txBox="1">
            <a:spLocks/>
          </p:cNvSpPr>
          <p:nvPr/>
        </p:nvSpPr>
        <p:spPr>
          <a:xfrm>
            <a:off x="3214802" y="868569"/>
            <a:ext cx="6054314" cy="153148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defRPr/>
            </a:pP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Techno Commercial Comparison of </a:t>
            </a:r>
            <a:r>
              <a:rPr lang="en-US" altLang="en-US" sz="2600" b="1" kern="0" spc="-100" dirty="0" err="1">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Marconite</a:t>
            </a: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 V/s Bentonite</a:t>
            </a:r>
          </a:p>
        </p:txBody>
      </p:sp>
    </p:spTree>
    <p:extLst>
      <p:ext uri="{BB962C8B-B14F-4D97-AF65-F5344CB8AC3E}">
        <p14:creationId xmlns:p14="http://schemas.microsoft.com/office/powerpoint/2010/main" val="12886565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3" name="Flowchart: Process 2"/>
          <p:cNvSpPr/>
          <p:nvPr/>
        </p:nvSpPr>
        <p:spPr>
          <a:xfrm>
            <a:off x="56" y="3331173"/>
            <a:ext cx="12190413" cy="3526971"/>
          </a:xfrm>
          <a:prstGeom prst="flowChartProcess">
            <a:avLst/>
          </a:prstGeom>
          <a:ln>
            <a:noFill/>
          </a:ln>
        </p:spPr>
        <p:style>
          <a:lnRef idx="2">
            <a:schemeClr val="accent3">
              <a:shade val="50000"/>
            </a:schemeClr>
          </a:lnRef>
          <a:fillRef idx="1001">
            <a:schemeClr val="lt2"/>
          </a:fillRef>
          <a:effectRef idx="0">
            <a:schemeClr val="accent3"/>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53" y="327084"/>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aphicFrame>
        <p:nvGraphicFramePr>
          <p:cNvPr id="23" name="Table 22"/>
          <p:cNvGraphicFramePr>
            <a:graphicFrameLocks noGrp="1"/>
          </p:cNvGraphicFramePr>
          <p:nvPr>
            <p:extLst>
              <p:ext uri="{D42A27DB-BD31-4B8C-83A1-F6EECF244321}">
                <p14:modId xmlns:p14="http://schemas.microsoft.com/office/powerpoint/2010/main" val="3373777765"/>
              </p:ext>
            </p:extLst>
          </p:nvPr>
        </p:nvGraphicFramePr>
        <p:xfrm>
          <a:off x="2320656" y="2067497"/>
          <a:ext cx="7965566" cy="4333359"/>
        </p:xfrm>
        <a:graphic>
          <a:graphicData uri="http://schemas.openxmlformats.org/drawingml/2006/table">
            <a:tbl>
              <a:tblPr firstRow="1" bandRow="1">
                <a:tableStyleId>{5C22544A-7EE6-4342-B048-85BDC9FD1C3A}</a:tableStyleId>
              </a:tblPr>
              <a:tblGrid>
                <a:gridCol w="3590949">
                  <a:extLst>
                    <a:ext uri="{9D8B030D-6E8A-4147-A177-3AD203B41FA5}">
                      <a16:colId xmlns:a16="http://schemas.microsoft.com/office/drawing/2014/main" val="20000"/>
                    </a:ext>
                  </a:extLst>
                </a:gridCol>
                <a:gridCol w="2089785">
                  <a:extLst>
                    <a:ext uri="{9D8B030D-6E8A-4147-A177-3AD203B41FA5}">
                      <a16:colId xmlns:a16="http://schemas.microsoft.com/office/drawing/2014/main" val="20001"/>
                    </a:ext>
                  </a:extLst>
                </a:gridCol>
                <a:gridCol w="2284832">
                  <a:extLst>
                    <a:ext uri="{9D8B030D-6E8A-4147-A177-3AD203B41FA5}">
                      <a16:colId xmlns:a16="http://schemas.microsoft.com/office/drawing/2014/main" val="20002"/>
                    </a:ext>
                  </a:extLst>
                </a:gridCol>
              </a:tblGrid>
              <a:tr h="602917">
                <a:tc>
                  <a:txBody>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Description</a:t>
                      </a:r>
                    </a:p>
                  </a:txBody>
                  <a:tcPr marL="91437" marR="91437" marT="45727" marB="45727" anchor="ctr"/>
                </a:tc>
                <a:tc>
                  <a:txBody>
                    <a:bodyPr/>
                    <a:lstStyle/>
                    <a:p>
                      <a:pPr algn="ctr">
                        <a:defRPr/>
                      </a:pP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Bentonite</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79356" marR="79356" marT="39684" marB="39684" anchor="ctr"/>
                </a:tc>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Marconite</a:t>
                      </a:r>
                      <a:endParaRPr lang="en-IN"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79356" marR="79356" marT="39684" marB="39684" anchor="ctr"/>
                </a:tc>
                <a:extLst>
                  <a:ext uri="{0D108BD9-81ED-4DB2-BD59-A6C34878D82A}">
                    <a16:rowId xmlns:a16="http://schemas.microsoft.com/office/drawing/2014/main" val="10000"/>
                  </a:ext>
                </a:extLst>
              </a:tr>
              <a:tr h="525218">
                <a:tc>
                  <a:txBody>
                    <a:body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Plant Life</a:t>
                      </a:r>
                    </a:p>
                  </a:txBody>
                  <a:tcPr marL="91437" marR="91437" marT="45727" marB="45727"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50 Years</a:t>
                      </a:r>
                    </a:p>
                  </a:txBody>
                  <a:tcPr marL="91428" marR="91428"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50 Years</a:t>
                      </a:r>
                    </a:p>
                  </a:txBody>
                  <a:tcPr marL="91428" marR="91428" anchor="ctr"/>
                </a:tc>
                <a:extLst>
                  <a:ext uri="{0D108BD9-81ED-4DB2-BD59-A6C34878D82A}">
                    <a16:rowId xmlns:a16="http://schemas.microsoft.com/office/drawing/2014/main" val="10001"/>
                  </a:ext>
                </a:extLst>
              </a:tr>
              <a:tr h="525218">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Life</a:t>
                      </a:r>
                      <a:r>
                        <a:rPr lang="en-US" sz="1600" b="0" baseline="0" dirty="0">
                          <a:latin typeface="Open Sans" panose="020B0606030504020204" pitchFamily="34" charset="0"/>
                          <a:ea typeface="Open Sans" panose="020B0606030504020204" pitchFamily="34" charset="0"/>
                          <a:cs typeface="Open Sans" panose="020B0606030504020204" pitchFamily="34" charset="0"/>
                        </a:rPr>
                        <a:t> Cycle of </a:t>
                      </a:r>
                      <a:r>
                        <a:rPr lang="en-US" sz="1600" b="0" baseline="0" dirty="0" err="1">
                          <a:latin typeface="Open Sans" panose="020B0606030504020204" pitchFamily="34" charset="0"/>
                          <a:ea typeface="Open Sans" panose="020B0606030504020204" pitchFamily="34" charset="0"/>
                          <a:cs typeface="Open Sans" panose="020B0606030504020204" pitchFamily="34" charset="0"/>
                        </a:rPr>
                        <a:t>Earthing</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marL="91437" marR="91437" marT="45727" marB="45727"/>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6-8 Years</a:t>
                      </a:r>
                    </a:p>
                  </a:txBody>
                  <a:tcPr marL="91428" marR="91428"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50+ Years</a:t>
                      </a:r>
                    </a:p>
                  </a:txBody>
                  <a:tcPr marL="91428" marR="91428" anchor="ctr"/>
                </a:tc>
                <a:extLst>
                  <a:ext uri="{0D108BD9-81ED-4DB2-BD59-A6C34878D82A}">
                    <a16:rowId xmlns:a16="http://schemas.microsoft.com/office/drawing/2014/main" val="10002"/>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Replacement Frequency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During Plant Life</a:t>
                      </a:r>
                    </a:p>
                  </a:txBody>
                  <a:tcPr marL="91437" marR="91437" marT="45727" marB="45727"/>
                </a:tc>
                <a:tc>
                  <a:txBody>
                    <a:bodyPr/>
                    <a:lstStyle/>
                    <a:p>
                      <a:pPr algn="ctr" eaLnBrk="1" fontAlgn="auto" hangingPunct="1">
                        <a:spcBef>
                          <a:spcPts val="0"/>
                        </a:spcBef>
                        <a:spcAft>
                          <a:spcPts val="0"/>
                        </a:spcAft>
                        <a:defRPr/>
                      </a:pP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6 Times</a:t>
                      </a:r>
                      <a:endPar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tc>
                  <a:txBody>
                    <a:bodyPr/>
                    <a:lstStyle/>
                    <a:p>
                      <a:pPr algn="ctr" eaLnBrk="1" fontAlgn="auto" hangingPunct="1">
                        <a:spcBef>
                          <a:spcPts val="0"/>
                        </a:spcBef>
                        <a:spcAft>
                          <a:spcPts val="0"/>
                        </a:spcAft>
                        <a:defRPr/>
                      </a:pP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 Times</a:t>
                      </a:r>
                      <a:endPar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28" marR="91428" anchor="ctr"/>
                </a:tc>
                <a:extLst>
                  <a:ext uri="{0D108BD9-81ED-4DB2-BD59-A6C34878D82A}">
                    <a16:rowId xmlns:a16="http://schemas.microsoft.com/office/drawing/2014/main" val="10003"/>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Initial Cost  (in Soft Soil)</a:t>
                      </a:r>
                    </a:p>
                  </a:txBody>
                  <a:tcPr marL="91437" marR="91437" marT="45727" marB="45727"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8,000/-</a:t>
                      </a:r>
                    </a:p>
                  </a:txBody>
                  <a:tcPr marL="91428" marR="91428" anchor="ctr"/>
                </a:tc>
                <a:tc>
                  <a:txBody>
                    <a:bodyPr/>
                    <a:lstStyle/>
                    <a:p>
                      <a:pPr algn="ctr"/>
                      <a:r>
                        <a:rPr lang="en-IN" sz="16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16,500/-</a:t>
                      </a:r>
                    </a:p>
                  </a:txBody>
                  <a:tcPr marL="91428" marR="91428" anchor="ctr"/>
                </a:tc>
                <a:extLst>
                  <a:ext uri="{0D108BD9-81ED-4DB2-BD59-A6C34878D82A}">
                    <a16:rowId xmlns:a16="http://schemas.microsoft.com/office/drawing/2014/main" val="10004"/>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Total Cost</a:t>
                      </a:r>
                    </a:p>
                  </a:txBody>
                  <a:tcPr marL="91437" marR="91437" marT="45727" marB="4572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8,000 x 6 = 48,000</a:t>
                      </a:r>
                    </a:p>
                  </a:txBody>
                  <a:tcPr marL="91428" marR="914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16,500 x 1 = 16,500</a:t>
                      </a:r>
                    </a:p>
                  </a:txBody>
                  <a:tcPr marL="91428" marR="91428" anchor="ctr"/>
                </a:tc>
                <a:extLst>
                  <a:ext uri="{0D108BD9-81ED-4DB2-BD59-A6C34878D82A}">
                    <a16:rowId xmlns:a16="http://schemas.microsoft.com/office/drawing/2014/main" val="10005"/>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Maintenance Cost </a:t>
                      </a:r>
                      <a:r>
                        <a:rPr lang="en-US" sz="1600" b="0" dirty="0" err="1">
                          <a:latin typeface="Open Sans" panose="020B0606030504020204" pitchFamily="34" charset="0"/>
                          <a:ea typeface="Open Sans" panose="020B0606030504020204" pitchFamily="34" charset="0"/>
                          <a:cs typeface="Open Sans" panose="020B0606030504020204" pitchFamily="34" charset="0"/>
                        </a:rPr>
                        <a:t>cost</a:t>
                      </a:r>
                      <a:endParaRPr lang="en-US" sz="1600" b="0" dirty="0">
                        <a:latin typeface="Open Sans" panose="020B0606030504020204" pitchFamily="34" charset="0"/>
                        <a:ea typeface="Open Sans" panose="020B0606030504020204" pitchFamily="34" charset="0"/>
                        <a:cs typeface="Open Sans" panose="020B0606030504020204" pitchFamily="34" charset="0"/>
                      </a:endParaRPr>
                    </a:p>
                  </a:txBody>
                  <a:tcPr marL="91437" marR="91437" marT="45727" marB="45727"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20,000</a:t>
                      </a:r>
                    </a:p>
                  </a:txBody>
                  <a:tcPr marL="91428" marR="914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Nil</a:t>
                      </a:r>
                    </a:p>
                  </a:txBody>
                  <a:tcPr marL="91428" marR="91428" anchor="ctr"/>
                </a:tc>
                <a:extLst>
                  <a:ext uri="{0D108BD9-81ED-4DB2-BD59-A6C34878D82A}">
                    <a16:rowId xmlns:a16="http://schemas.microsoft.com/office/drawing/2014/main" val="10006"/>
                  </a:ext>
                </a:extLst>
              </a:tr>
              <a:tr h="5252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Total Life cycle Cost</a:t>
                      </a:r>
                    </a:p>
                  </a:txBody>
                  <a:tcPr marL="91437" marR="91437" marT="45727" marB="4572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68,000</a:t>
                      </a:r>
                    </a:p>
                  </a:txBody>
                  <a:tcPr marL="91428" marR="914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Open Sans" panose="020B0606030504020204" pitchFamily="34" charset="0"/>
                          <a:ea typeface="Open Sans" panose="020B0606030504020204" pitchFamily="34" charset="0"/>
                          <a:cs typeface="Open Sans" panose="020B0606030504020204" pitchFamily="34" charset="0"/>
                        </a:rPr>
                        <a:t>16,500</a:t>
                      </a:r>
                    </a:p>
                  </a:txBody>
                  <a:tcPr marL="91428" marR="91428" anchor="ctr"/>
                </a:tc>
                <a:extLst>
                  <a:ext uri="{0D108BD9-81ED-4DB2-BD59-A6C34878D82A}">
                    <a16:rowId xmlns:a16="http://schemas.microsoft.com/office/drawing/2014/main" val="10007"/>
                  </a:ext>
                </a:extLst>
              </a:tr>
            </a:tbl>
          </a:graphicData>
        </a:graphic>
      </p:graphicFrame>
      <p:pic>
        <p:nvPicPr>
          <p:cNvPr id="19" name="Picture 18">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
        <p:nvSpPr>
          <p:cNvPr id="20" name="Title 1"/>
          <p:cNvSpPr txBox="1">
            <a:spLocks/>
          </p:cNvSpPr>
          <p:nvPr/>
        </p:nvSpPr>
        <p:spPr>
          <a:xfrm>
            <a:off x="3214802" y="868569"/>
            <a:ext cx="6054314" cy="153148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defRPr/>
            </a:pP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Techno Commercial Comparison of </a:t>
            </a:r>
            <a:r>
              <a:rPr lang="en-US" altLang="en-US" sz="2600" b="1" kern="0" spc="-100" dirty="0" err="1">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Marconite</a:t>
            </a: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 V/s Bentonite</a:t>
            </a:r>
          </a:p>
        </p:txBody>
      </p:sp>
    </p:spTree>
    <p:extLst>
      <p:ext uri="{BB962C8B-B14F-4D97-AF65-F5344CB8AC3E}">
        <p14:creationId xmlns:p14="http://schemas.microsoft.com/office/powerpoint/2010/main" val="9455602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487144" y="849611"/>
            <a:ext cx="9568124" cy="5128922"/>
          </a:xfrm>
        </p:spPr>
        <p:txBody>
          <a:bodyPr>
            <a:normAutofit/>
          </a:bodyPr>
          <a:lstStyle/>
          <a:p>
            <a:pPr>
              <a:defRPr/>
            </a:pPr>
            <a:r>
              <a:rPr lang="en-US" sz="7200" b="1" dirty="0" err="1"/>
              <a:t>Marconite</a:t>
            </a:r>
            <a:r>
              <a:rPr lang="en-US" sz="7200" b="1" dirty="0"/>
              <a:t> Installations</a:t>
            </a:r>
          </a:p>
        </p:txBody>
      </p:sp>
      <p:sp>
        <p:nvSpPr>
          <p:cNvPr id="1032"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EB3254B-FFCE-4455-841F-3204A810B649}" type="slidenum">
              <a:rPr lang="en-US" altLang="en-US">
                <a:solidFill>
                  <a:srgbClr val="FFFFFF"/>
                </a:solidFill>
              </a:rPr>
              <a:pPr/>
              <a:t>47</a:t>
            </a:fld>
            <a:endParaRPr lang="en-US" altLang="en-US">
              <a:solidFill>
                <a:srgbClr val="FFFFFF"/>
              </a:solidFill>
            </a:endParaRPr>
          </a:p>
        </p:txBody>
      </p:sp>
      <p:grpSp>
        <p:nvGrpSpPr>
          <p:cNvPr id="11" name="Group 10">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2"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5" name="Picture 14">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90450605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68" y="327110"/>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0" name="Right Triangle 29"/>
          <p:cNvSpPr/>
          <p:nvPr/>
        </p:nvSpPr>
        <p:spPr>
          <a:xfrm rot="16200000" flipH="1">
            <a:off x="8299874" y="2954323"/>
            <a:ext cx="5660573" cy="2146799"/>
          </a:xfrm>
          <a:prstGeom prst="rtTriangle">
            <a:avLst/>
          </a:prstGeom>
          <a:solidFill>
            <a:schemeClr val="accent2">
              <a:lumMod val="20000"/>
              <a:lumOff val="80000"/>
            </a:schemeClr>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sp>
        <p:nvSpPr>
          <p:cNvPr id="2" name="Rectangle 1"/>
          <p:cNvSpPr/>
          <p:nvPr/>
        </p:nvSpPr>
        <p:spPr>
          <a:xfrm>
            <a:off x="2935169" y="979870"/>
            <a:ext cx="5700054" cy="492443"/>
          </a:xfrm>
          <a:prstGeom prst="rect">
            <a:avLst/>
          </a:prstGeom>
        </p:spPr>
        <p:txBody>
          <a:bodyPr wrap="square">
            <a:spAutoFit/>
          </a:bodyPr>
          <a:lstStyle/>
          <a:p>
            <a:pPr algn="ctr" eaLnBrk="1" fontAlgn="auto" hangingPunct="1">
              <a:spcBef>
                <a:spcPts val="0"/>
              </a:spcBef>
              <a:spcAft>
                <a:spcPts val="0"/>
              </a:spcAft>
              <a:buClr>
                <a:srgbClr val="000000"/>
              </a:buClr>
              <a:buFont typeface="Arial"/>
              <a:buNone/>
            </a:pPr>
            <a:r>
              <a:rPr lang="en-US" altLang="en-US" sz="2600" b="1" kern="0" dirty="0" err="1">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Marconite</a:t>
            </a:r>
            <a:r>
              <a:rPr lang="en-US" altLang="en-US" sz="26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 Customers in India</a:t>
            </a:r>
            <a:endParaRPr lang="en-US" altLang="en-US" sz="2600"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1" name="Content Placeholder 5" descr="CG_New_Logo"/>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988702" y="1821737"/>
            <a:ext cx="1006344" cy="1138237"/>
          </a:xfrm>
          <a:prstGeom prst="rect">
            <a:avLst/>
          </a:prstGeom>
        </p:spPr>
      </p:pic>
      <p:pic>
        <p:nvPicPr>
          <p:cNvPr id="23" name="Picture 2" descr="C:\Users\HOME\Documents\IOCLogoIB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389" y="1856921"/>
            <a:ext cx="127935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C:\Users\HOME\Documents\200px-NTPC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0479" y="1981379"/>
            <a:ext cx="1106344"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C:\Users\HOME\Documents\downloa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4328" y="2029984"/>
            <a:ext cx="109205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C:\Users\HOME\Documents\Bhushan_Steel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6289" y="1947772"/>
            <a:ext cx="871424"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9" descr="http://dpd349x4lkxd1.cloudfront.net/wp-content/uploads/2015/04/NDMC-Recruitment-280x3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6071" y="1868568"/>
            <a:ext cx="958725"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1"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9892" y="3304816"/>
            <a:ext cx="1165074"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http://www.bestbrandlogo.com/logos/3076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38889" y="4813380"/>
            <a:ext cx="1423803"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 descr="https://upload.wikimedia.org/wikipedia/en/thumb/2/24/Apollo_Hospitals_Svg_Logo.svg/220px-Apollo_Hospitals_Svg_Logo.svg.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04734" y="4745771"/>
            <a:ext cx="101269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7" descr="http://indiabullsgreens.net/assets/indiabulls-greens/img/builder-lo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85283" y="4917984"/>
            <a:ext cx="2584114"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9" descr="http://www.kseb.in/images/eb.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63173" y="3610496"/>
            <a:ext cx="119840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1" descr="https://upload.wikimedia.org/wikipedia/commons/thumb/f/fa/National-Fertilizers-Limited.jpg/220px-National-Fertilizers-Limited.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29221" y="3342212"/>
            <a:ext cx="1434913"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Content Placeholder 6" descr="Honda-logo"/>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a:xfrm>
            <a:off x="7418347" y="3389857"/>
            <a:ext cx="1087294" cy="817562"/>
          </a:xfrm>
          <a:prstGeom prst="rect">
            <a:avLst/>
          </a:prstGeom>
          <a:noFill/>
          <a:ln>
            <a:noFill/>
          </a:ln>
        </p:spPr>
      </p:pic>
      <p:pic>
        <p:nvPicPr>
          <p:cNvPr id="38" name="Picture 8" descr="Havells_Logo.sv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088865" y="3449917"/>
            <a:ext cx="11476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download"/>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60448" y="4780485"/>
            <a:ext cx="106983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 descr="mahavitaran logo"/>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44949" y="4745600"/>
            <a:ext cx="1696816"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45306521-71DC-4D92-A28C-554A3E5C60E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
        <p:nvSpPr>
          <p:cNvPr id="42" name="Right Triangle 41"/>
          <p:cNvSpPr/>
          <p:nvPr/>
        </p:nvSpPr>
        <p:spPr>
          <a:xfrm rot="16200000" flipV="1">
            <a:off x="-2098467" y="2098552"/>
            <a:ext cx="6199678" cy="2002745"/>
          </a:xfrm>
          <a:prstGeom prst="rtTriangle">
            <a:avLst/>
          </a:prstGeom>
          <a:solidFill>
            <a:schemeClr val="accent2">
              <a:lumMod val="20000"/>
              <a:lumOff val="80000"/>
            </a:schemeClr>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spTree>
    <p:extLst>
      <p:ext uri="{BB962C8B-B14F-4D97-AF65-F5344CB8AC3E}">
        <p14:creationId xmlns:p14="http://schemas.microsoft.com/office/powerpoint/2010/main" val="6137111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3074" name="Picture 2" descr="Leading Transformer Manufacturer in India- Rajasthan Powergen Providing  Details on Electric Substation! |">
            <a:extLst>
              <a:ext uri="{FF2B5EF4-FFF2-40B4-BE49-F238E27FC236}">
                <a16:creationId xmlns:a16="http://schemas.microsoft.com/office/drawing/2014/main" id="{D94976FB-E7D9-4010-B94A-BE8033403934}"/>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63917"/>
            <a:ext cx="12190414" cy="694794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8920DF4-7D4C-4D16-B240-E384B916E460}"/>
              </a:ext>
            </a:extLst>
          </p:cNvPr>
          <p:cNvGrpSpPr/>
          <p:nvPr/>
        </p:nvGrpSpPr>
        <p:grpSpPr>
          <a:xfrm>
            <a:off x="191106"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12" name="Shape 406">
            <a:extLst>
              <a:ext uri="{FF2B5EF4-FFF2-40B4-BE49-F238E27FC236}">
                <a16:creationId xmlns:a16="http://schemas.microsoft.com/office/drawing/2014/main" id="{821447FF-8429-4339-B6E1-7E9A485B1356}"/>
              </a:ext>
            </a:extLst>
          </p:cNvPr>
          <p:cNvSpPr txBox="1"/>
          <p:nvPr/>
        </p:nvSpPr>
        <p:spPr>
          <a:xfrm>
            <a:off x="2666207" y="848380"/>
            <a:ext cx="6577342" cy="523220"/>
          </a:xfrm>
          <a:prstGeom prst="rect">
            <a:avLst/>
          </a:prstGeom>
          <a:noFill/>
          <a:ln>
            <a:noFill/>
          </a:ln>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chemeClr val="bg2"/>
                </a:solidFill>
                <a:latin typeface="Lato Black"/>
                <a:ea typeface="Lato Black"/>
                <a:cs typeface="Lato Black"/>
                <a:sym typeface="Lato Black"/>
              </a:rPr>
              <a:t>MARCONITE IN USE AT UTILITIES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9">
            <a:extLst>
              <a:ext uri="{FF2B5EF4-FFF2-40B4-BE49-F238E27FC236}">
                <a16:creationId xmlns:a16="http://schemas.microsoft.com/office/drawing/2014/main" id="{2D5C804E-B324-47ED-9585-12928E1E3A7C}"/>
              </a:ext>
            </a:extLst>
          </p:cNvPr>
          <p:cNvSpPr/>
          <p:nvPr/>
        </p:nvSpPr>
        <p:spPr>
          <a:xfrm>
            <a:off x="2340128" y="1576165"/>
            <a:ext cx="6027937"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IN" sz="2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NEW DELHI MUNICIPAL COUNCIL</a:t>
            </a:r>
            <a:endParaRPr lang="en-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5" name="Shape 410">
            <a:extLst>
              <a:ext uri="{FF2B5EF4-FFF2-40B4-BE49-F238E27FC236}">
                <a16:creationId xmlns:a16="http://schemas.microsoft.com/office/drawing/2014/main" id="{F71E51B5-22F7-4B5D-B2FB-B386DA91E8DC}"/>
              </a:ext>
            </a:extLst>
          </p:cNvPr>
          <p:cNvSpPr/>
          <p:nvPr/>
        </p:nvSpPr>
        <p:spPr>
          <a:xfrm>
            <a:off x="1801577" y="1527720"/>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411">
            <a:extLst>
              <a:ext uri="{FF2B5EF4-FFF2-40B4-BE49-F238E27FC236}">
                <a16:creationId xmlns:a16="http://schemas.microsoft.com/office/drawing/2014/main" id="{2C2DEFC5-49F6-4824-873E-3B0DF869A60B}"/>
              </a:ext>
            </a:extLst>
          </p:cNvPr>
          <p:cNvSpPr/>
          <p:nvPr/>
        </p:nvSpPr>
        <p:spPr>
          <a:xfrm>
            <a:off x="1949221" y="1711463"/>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3" name="Content Placeholder 2">
            <a:extLst>
              <a:ext uri="{FF2B5EF4-FFF2-40B4-BE49-F238E27FC236}">
                <a16:creationId xmlns:a16="http://schemas.microsoft.com/office/drawing/2014/main" id="{715BFD9C-15A1-4DE8-9A39-B0C340BD0CFC}"/>
              </a:ext>
            </a:extLst>
          </p:cNvPr>
          <p:cNvSpPr txBox="1">
            <a:spLocks/>
          </p:cNvSpPr>
          <p:nvPr/>
        </p:nvSpPr>
        <p:spPr>
          <a:xfrm>
            <a:off x="2634371" y="1992026"/>
            <a:ext cx="6198514" cy="1067573"/>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11 kV S/</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stn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  </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Chanderlok</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Building, Janpath</a:t>
            </a:r>
          </a:p>
          <a:p>
            <a:pPr>
              <a:buClr>
                <a:srgbClr val="0F6FC6"/>
              </a:buClr>
            </a:pP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11 kV S/</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stn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 Rohit House, Tolstoy Marg</a:t>
            </a:r>
          </a:p>
          <a:p>
            <a:pPr>
              <a:buClr>
                <a:srgbClr val="0F6FC6"/>
              </a:buClr>
            </a:pP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33kV S/</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stn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 </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Bapu</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Dham, Dhaula </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Kuan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(Rocky Area)</a:t>
            </a:r>
            <a:endParaRPr lang="en-US"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sp>
        <p:nvSpPr>
          <p:cNvPr id="29" name="Shape 409">
            <a:extLst>
              <a:ext uri="{FF2B5EF4-FFF2-40B4-BE49-F238E27FC236}">
                <a16:creationId xmlns:a16="http://schemas.microsoft.com/office/drawing/2014/main" id="{841080B1-2BF1-4462-AA01-29F1129BA9B6}"/>
              </a:ext>
            </a:extLst>
          </p:cNvPr>
          <p:cNvSpPr/>
          <p:nvPr/>
        </p:nvSpPr>
        <p:spPr>
          <a:xfrm>
            <a:off x="2337529" y="3108046"/>
            <a:ext cx="7161358"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IN" sz="2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RAJASTHAN VIDYUT VITRAN NIGAM LIMITED</a:t>
            </a:r>
            <a:endParaRPr lang="en-IN"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0" name="Shape 410">
            <a:extLst>
              <a:ext uri="{FF2B5EF4-FFF2-40B4-BE49-F238E27FC236}">
                <a16:creationId xmlns:a16="http://schemas.microsoft.com/office/drawing/2014/main" id="{46924B61-9E09-488E-80B7-AC9FA7E6167E}"/>
              </a:ext>
            </a:extLst>
          </p:cNvPr>
          <p:cNvSpPr/>
          <p:nvPr/>
        </p:nvSpPr>
        <p:spPr>
          <a:xfrm>
            <a:off x="1798998" y="3059599"/>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1" name="Shape 411">
            <a:extLst>
              <a:ext uri="{FF2B5EF4-FFF2-40B4-BE49-F238E27FC236}">
                <a16:creationId xmlns:a16="http://schemas.microsoft.com/office/drawing/2014/main" id="{2DD93DBB-FD2E-49CC-8867-0902484DD963}"/>
              </a:ext>
            </a:extLst>
          </p:cNvPr>
          <p:cNvSpPr/>
          <p:nvPr/>
        </p:nvSpPr>
        <p:spPr>
          <a:xfrm>
            <a:off x="1946641" y="3243344"/>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32" name="Content Placeholder 2">
            <a:extLst>
              <a:ext uri="{FF2B5EF4-FFF2-40B4-BE49-F238E27FC236}">
                <a16:creationId xmlns:a16="http://schemas.microsoft.com/office/drawing/2014/main" id="{EDF9D0B4-3204-48B0-AAE4-C4FFAE5DD63D}"/>
              </a:ext>
            </a:extLst>
          </p:cNvPr>
          <p:cNvSpPr txBox="1">
            <a:spLocks/>
          </p:cNvSpPr>
          <p:nvPr/>
        </p:nvSpPr>
        <p:spPr>
          <a:xfrm>
            <a:off x="2631790" y="3523650"/>
            <a:ext cx="6198514" cy="800377"/>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en-IN" sz="1600" dirty="0">
                <a:solidFill>
                  <a:srgbClr val="000000"/>
                </a:solidFill>
                <a:latin typeface="Lato" panose="020F0502020204030203" pitchFamily="34" charset="0"/>
                <a:sym typeface="Arial"/>
              </a:rPr>
              <a:t>220 kV GIS S/</a:t>
            </a:r>
            <a:r>
              <a:rPr lang="en-IN" sz="1600" dirty="0" err="1">
                <a:solidFill>
                  <a:srgbClr val="000000"/>
                </a:solidFill>
                <a:latin typeface="Lato" panose="020F0502020204030203" pitchFamily="34" charset="0"/>
                <a:sym typeface="Arial"/>
              </a:rPr>
              <a:t>stn</a:t>
            </a:r>
            <a:r>
              <a:rPr lang="en-IN" sz="1600" dirty="0">
                <a:solidFill>
                  <a:srgbClr val="000000"/>
                </a:solidFill>
                <a:latin typeface="Lato" panose="020F0502020204030203" pitchFamily="34" charset="0"/>
                <a:sym typeface="Arial"/>
              </a:rPr>
              <a:t> – </a:t>
            </a:r>
            <a:r>
              <a:rPr lang="en-IN" sz="1600" dirty="0" err="1">
                <a:solidFill>
                  <a:srgbClr val="000000"/>
                </a:solidFill>
                <a:latin typeface="Lato" panose="020F0502020204030203" pitchFamily="34" charset="0"/>
                <a:sym typeface="Arial"/>
              </a:rPr>
              <a:t>Nalagarh</a:t>
            </a:r>
            <a:r>
              <a:rPr lang="en-IN" sz="1600" dirty="0">
                <a:solidFill>
                  <a:srgbClr val="000000"/>
                </a:solidFill>
                <a:latin typeface="Lato" panose="020F0502020204030203" pitchFamily="34" charset="0"/>
                <a:sym typeface="Arial"/>
              </a:rPr>
              <a:t> Power House, Jaipur</a:t>
            </a:r>
          </a:p>
          <a:p>
            <a:pPr>
              <a:buClr>
                <a:srgbClr val="0F6FC6"/>
              </a:buClr>
            </a:pPr>
            <a:r>
              <a:rPr lang="en-IN" sz="1600" dirty="0">
                <a:solidFill>
                  <a:srgbClr val="000000"/>
                </a:solidFill>
                <a:latin typeface="Lato" panose="020F0502020204030203" pitchFamily="34" charset="0"/>
                <a:sym typeface="Arial"/>
              </a:rPr>
              <a:t>220 kV GIS S/</a:t>
            </a:r>
            <a:r>
              <a:rPr lang="en-IN" sz="1600" dirty="0" err="1">
                <a:solidFill>
                  <a:srgbClr val="000000"/>
                </a:solidFill>
                <a:latin typeface="Lato" panose="020F0502020204030203" pitchFamily="34" charset="0"/>
                <a:sym typeface="Arial"/>
              </a:rPr>
              <a:t>stn</a:t>
            </a:r>
            <a:r>
              <a:rPr lang="en-IN" sz="1600" dirty="0">
                <a:solidFill>
                  <a:srgbClr val="000000"/>
                </a:solidFill>
                <a:latin typeface="Lato" panose="020F0502020204030203" pitchFamily="34" charset="0"/>
                <a:sym typeface="Arial"/>
              </a:rPr>
              <a:t> – MNIT, Jaipur</a:t>
            </a:r>
            <a:endParaRPr lang="en-US"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sp>
        <p:nvSpPr>
          <p:cNvPr id="33" name="Shape 409">
            <a:extLst>
              <a:ext uri="{FF2B5EF4-FFF2-40B4-BE49-F238E27FC236}">
                <a16:creationId xmlns:a16="http://schemas.microsoft.com/office/drawing/2014/main" id="{DADAAD81-4AD7-41E9-982B-8918730D7E7E}"/>
              </a:ext>
            </a:extLst>
          </p:cNvPr>
          <p:cNvSpPr/>
          <p:nvPr/>
        </p:nvSpPr>
        <p:spPr>
          <a:xfrm>
            <a:off x="2350465" y="4314335"/>
            <a:ext cx="11053893"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IN"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KERALA STATE ELECTRICITY BOARD (ALL SUB-STATIONS IN ROCKY AREA)</a:t>
            </a:r>
            <a:endParaRPr lang="en-IN"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4" name="Shape 410">
            <a:extLst>
              <a:ext uri="{FF2B5EF4-FFF2-40B4-BE49-F238E27FC236}">
                <a16:creationId xmlns:a16="http://schemas.microsoft.com/office/drawing/2014/main" id="{9698F9D5-C400-40FA-B34D-E0A592A0EABD}"/>
              </a:ext>
            </a:extLst>
          </p:cNvPr>
          <p:cNvSpPr/>
          <p:nvPr/>
        </p:nvSpPr>
        <p:spPr>
          <a:xfrm>
            <a:off x="1811963" y="4265888"/>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5" name="Shape 411">
            <a:extLst>
              <a:ext uri="{FF2B5EF4-FFF2-40B4-BE49-F238E27FC236}">
                <a16:creationId xmlns:a16="http://schemas.microsoft.com/office/drawing/2014/main" id="{906871FA-9F9F-4676-A969-51AE39D3BAD4}"/>
              </a:ext>
            </a:extLst>
          </p:cNvPr>
          <p:cNvSpPr/>
          <p:nvPr/>
        </p:nvSpPr>
        <p:spPr>
          <a:xfrm>
            <a:off x="1959558" y="4449633"/>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36" name="Content Placeholder 2">
            <a:extLst>
              <a:ext uri="{FF2B5EF4-FFF2-40B4-BE49-F238E27FC236}">
                <a16:creationId xmlns:a16="http://schemas.microsoft.com/office/drawing/2014/main" id="{27BBE0D2-12E0-404A-B056-60C65D25169A}"/>
              </a:ext>
            </a:extLst>
          </p:cNvPr>
          <p:cNvSpPr txBox="1">
            <a:spLocks/>
          </p:cNvSpPr>
          <p:nvPr/>
        </p:nvSpPr>
        <p:spPr>
          <a:xfrm>
            <a:off x="2644755" y="4729939"/>
            <a:ext cx="6198514" cy="1780160"/>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en-IN" sz="1600" dirty="0">
                <a:solidFill>
                  <a:srgbClr val="000000"/>
                </a:solidFill>
                <a:latin typeface="Lato" panose="020F0502020204030203" pitchFamily="34" charset="0"/>
                <a:sym typeface="Arial"/>
              </a:rPr>
              <a:t>66 kV S/</a:t>
            </a:r>
            <a:r>
              <a:rPr lang="en-IN" sz="1600" dirty="0" err="1">
                <a:solidFill>
                  <a:srgbClr val="000000"/>
                </a:solidFill>
                <a:latin typeface="Lato" panose="020F0502020204030203" pitchFamily="34" charset="0"/>
                <a:sym typeface="Arial"/>
              </a:rPr>
              <a:t>stn</a:t>
            </a:r>
            <a:r>
              <a:rPr lang="en-IN" sz="1600" dirty="0">
                <a:solidFill>
                  <a:srgbClr val="000000"/>
                </a:solidFill>
                <a:latin typeface="Lato" panose="020F0502020204030203" pitchFamily="34" charset="0"/>
                <a:sym typeface="Arial"/>
              </a:rPr>
              <a:t> – </a:t>
            </a:r>
            <a:r>
              <a:rPr lang="en-IN" sz="1600" dirty="0" err="1">
                <a:solidFill>
                  <a:srgbClr val="000000"/>
                </a:solidFill>
                <a:latin typeface="Lato" panose="020F0502020204030203" pitchFamily="34" charset="0"/>
                <a:sym typeface="Arial"/>
              </a:rPr>
              <a:t>kochupumpa</a:t>
            </a:r>
            <a:r>
              <a:rPr lang="en-IN" sz="1600" dirty="0">
                <a:solidFill>
                  <a:srgbClr val="000000"/>
                </a:solidFill>
                <a:latin typeface="Lato" panose="020F0502020204030203" pitchFamily="34" charset="0"/>
                <a:sym typeface="Arial"/>
              </a:rPr>
              <a:t> – Distt </a:t>
            </a:r>
            <a:r>
              <a:rPr lang="en-IN" sz="1600" dirty="0" err="1">
                <a:solidFill>
                  <a:srgbClr val="000000"/>
                </a:solidFill>
                <a:latin typeface="Lato" panose="020F0502020204030203" pitchFamily="34" charset="0"/>
                <a:sym typeface="Arial"/>
              </a:rPr>
              <a:t>Pathanamithitta</a:t>
            </a:r>
            <a:endParaRPr lang="en-IN" sz="1600" dirty="0">
              <a:solidFill>
                <a:srgbClr val="000000"/>
              </a:solidFill>
              <a:latin typeface="Lato" panose="020F0502020204030203" pitchFamily="34" charset="0"/>
              <a:sym typeface="Arial"/>
            </a:endParaRPr>
          </a:p>
          <a:p>
            <a:pPr>
              <a:buClr>
                <a:srgbClr val="0F6FC6"/>
              </a:buClr>
            </a:pPr>
            <a:r>
              <a:rPr lang="en-IN" sz="1600" dirty="0">
                <a:solidFill>
                  <a:srgbClr val="000000"/>
                </a:solidFill>
                <a:latin typeface="Lato" panose="020F0502020204030203" pitchFamily="34" charset="0"/>
                <a:sym typeface="Arial"/>
              </a:rPr>
              <a:t>110 kV S/</a:t>
            </a:r>
            <a:r>
              <a:rPr lang="en-IN" sz="1600" dirty="0" err="1">
                <a:solidFill>
                  <a:srgbClr val="000000"/>
                </a:solidFill>
                <a:latin typeface="Lato" panose="020F0502020204030203" pitchFamily="34" charset="0"/>
                <a:sym typeface="Arial"/>
              </a:rPr>
              <a:t>stn</a:t>
            </a:r>
            <a:r>
              <a:rPr lang="en-IN" sz="1600" dirty="0">
                <a:solidFill>
                  <a:srgbClr val="000000"/>
                </a:solidFill>
                <a:latin typeface="Lato" panose="020F0502020204030203" pitchFamily="34" charset="0"/>
                <a:sym typeface="Arial"/>
              </a:rPr>
              <a:t> – </a:t>
            </a:r>
            <a:r>
              <a:rPr lang="en-IN" sz="1600" dirty="0" err="1">
                <a:solidFill>
                  <a:srgbClr val="000000"/>
                </a:solidFill>
                <a:latin typeface="Lato" panose="020F0502020204030203" pitchFamily="34" charset="0"/>
                <a:sym typeface="Arial"/>
              </a:rPr>
              <a:t>Enathu</a:t>
            </a:r>
            <a:r>
              <a:rPr lang="en-IN" sz="1600" dirty="0">
                <a:solidFill>
                  <a:srgbClr val="000000"/>
                </a:solidFill>
                <a:latin typeface="Lato" panose="020F0502020204030203" pitchFamily="34" charset="0"/>
                <a:sym typeface="Arial"/>
              </a:rPr>
              <a:t> – Distt </a:t>
            </a:r>
            <a:r>
              <a:rPr lang="en-IN" sz="1600" dirty="0" err="1">
                <a:solidFill>
                  <a:srgbClr val="000000"/>
                </a:solidFill>
                <a:latin typeface="Lato" panose="020F0502020204030203" pitchFamily="34" charset="0"/>
                <a:sym typeface="Arial"/>
              </a:rPr>
              <a:t>Pathanamithitta</a:t>
            </a:r>
            <a:endParaRPr lang="en-IN" sz="1600" dirty="0">
              <a:solidFill>
                <a:srgbClr val="000000"/>
              </a:solidFill>
              <a:latin typeface="Lato" panose="020F0502020204030203" pitchFamily="34" charset="0"/>
              <a:sym typeface="Arial"/>
            </a:endParaRPr>
          </a:p>
          <a:p>
            <a:pPr>
              <a:buClr>
                <a:srgbClr val="0F6FC6"/>
              </a:buClr>
            </a:pPr>
            <a:r>
              <a:rPr lang="en-IN" sz="1600" dirty="0">
                <a:solidFill>
                  <a:srgbClr val="000000"/>
                </a:solidFill>
                <a:latin typeface="Lato" panose="020F0502020204030203" pitchFamily="34" charset="0"/>
                <a:sym typeface="Arial"/>
              </a:rPr>
              <a:t>110 kV S/</a:t>
            </a:r>
            <a:r>
              <a:rPr lang="en-IN" sz="1600" dirty="0" err="1">
                <a:solidFill>
                  <a:srgbClr val="000000"/>
                </a:solidFill>
                <a:latin typeface="Lato" panose="020F0502020204030203" pitchFamily="34" charset="0"/>
                <a:sym typeface="Arial"/>
              </a:rPr>
              <a:t>stn</a:t>
            </a:r>
            <a:r>
              <a:rPr lang="en-IN" sz="1600" dirty="0">
                <a:solidFill>
                  <a:srgbClr val="000000"/>
                </a:solidFill>
                <a:latin typeface="Lato" panose="020F0502020204030203" pitchFamily="34" charset="0"/>
                <a:sym typeface="Arial"/>
              </a:rPr>
              <a:t> – </a:t>
            </a:r>
            <a:r>
              <a:rPr lang="en-IN" sz="1600" dirty="0" err="1">
                <a:solidFill>
                  <a:srgbClr val="000000"/>
                </a:solidFill>
                <a:latin typeface="Lato" panose="020F0502020204030203" pitchFamily="34" charset="0"/>
                <a:sym typeface="Arial"/>
              </a:rPr>
              <a:t>Varkala</a:t>
            </a:r>
            <a:r>
              <a:rPr lang="en-IN" sz="1600" dirty="0">
                <a:solidFill>
                  <a:srgbClr val="000000"/>
                </a:solidFill>
                <a:latin typeface="Lato" panose="020F0502020204030203" pitchFamily="34" charset="0"/>
                <a:sym typeface="Arial"/>
              </a:rPr>
              <a:t> – Distt Trivandrum </a:t>
            </a:r>
          </a:p>
          <a:p>
            <a:pPr>
              <a:buClr>
                <a:srgbClr val="0F6FC6"/>
              </a:buClr>
            </a:pPr>
            <a:r>
              <a:rPr lang="en-IN" sz="1600" dirty="0">
                <a:solidFill>
                  <a:srgbClr val="000000"/>
                </a:solidFill>
                <a:latin typeface="Lato" panose="020F0502020204030203" pitchFamily="34" charset="0"/>
                <a:sym typeface="Arial"/>
              </a:rPr>
              <a:t>110 kV S/</a:t>
            </a:r>
            <a:r>
              <a:rPr lang="en-IN" sz="1600" dirty="0" err="1">
                <a:solidFill>
                  <a:srgbClr val="000000"/>
                </a:solidFill>
                <a:latin typeface="Lato" panose="020F0502020204030203" pitchFamily="34" charset="0"/>
                <a:sym typeface="Arial"/>
              </a:rPr>
              <a:t>stn</a:t>
            </a:r>
            <a:r>
              <a:rPr lang="en-IN" sz="1600" dirty="0">
                <a:solidFill>
                  <a:srgbClr val="000000"/>
                </a:solidFill>
                <a:latin typeface="Lato" panose="020F0502020204030203" pitchFamily="34" charset="0"/>
                <a:sym typeface="Arial"/>
              </a:rPr>
              <a:t> – </a:t>
            </a:r>
            <a:r>
              <a:rPr lang="en-IN" sz="1600" dirty="0" err="1">
                <a:solidFill>
                  <a:srgbClr val="000000"/>
                </a:solidFill>
                <a:latin typeface="Lato" panose="020F0502020204030203" pitchFamily="34" charset="0"/>
                <a:sym typeface="Arial"/>
              </a:rPr>
              <a:t>Mevlikara</a:t>
            </a:r>
            <a:r>
              <a:rPr lang="en-IN" sz="1600" dirty="0">
                <a:solidFill>
                  <a:srgbClr val="000000"/>
                </a:solidFill>
                <a:latin typeface="Lato" panose="020F0502020204030203" pitchFamily="34" charset="0"/>
                <a:sym typeface="Arial"/>
              </a:rPr>
              <a:t> – Distt </a:t>
            </a:r>
            <a:r>
              <a:rPr lang="en-IN" sz="1600" dirty="0" err="1">
                <a:solidFill>
                  <a:srgbClr val="000000"/>
                </a:solidFill>
                <a:latin typeface="Lato" panose="020F0502020204030203" pitchFamily="34" charset="0"/>
                <a:sym typeface="Arial"/>
              </a:rPr>
              <a:t>Allepy</a:t>
            </a:r>
            <a:endParaRPr lang="en-IN" sz="1600" dirty="0">
              <a:solidFill>
                <a:srgbClr val="000000"/>
              </a:solidFill>
              <a:latin typeface="Lato" panose="020F0502020204030203" pitchFamily="34" charset="0"/>
              <a:sym typeface="Arial"/>
            </a:endParaRPr>
          </a:p>
        </p:txBody>
      </p:sp>
    </p:spTree>
    <p:extLst>
      <p:ext uri="{BB962C8B-B14F-4D97-AF65-F5344CB8AC3E}">
        <p14:creationId xmlns:p14="http://schemas.microsoft.com/office/powerpoint/2010/main" val="24026508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2" name="Shape 242"/>
          <p:cNvPicPr preferRelativeResize="0">
            <a:picLocks/>
          </p:cNvPicPr>
          <p:nvPr/>
        </p:nvPicPr>
        <p:blipFill rotWithShape="1">
          <a:blip r:embed="rId3">
            <a:alphaModFix/>
            <a:duotone>
              <a:prstClr val="black"/>
              <a:srgbClr val="996633">
                <a:tint val="45000"/>
                <a:satMod val="400000"/>
              </a:srgb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t="32512" b="32512"/>
          <a:stretch/>
        </p:blipFill>
        <p:spPr>
          <a:xfrm>
            <a:off x="0" y="3953073"/>
            <a:ext cx="12190413" cy="1239446"/>
          </a:xfrm>
          <a:prstGeom prst="rect">
            <a:avLst/>
          </a:prstGeom>
          <a:solidFill>
            <a:schemeClr val="tx1">
              <a:lumMod val="65000"/>
              <a:lumOff val="35000"/>
            </a:schemeClr>
          </a:solidFill>
          <a:ln>
            <a:noFill/>
          </a:ln>
        </p:spPr>
      </p:pic>
      <p:grpSp>
        <p:nvGrpSpPr>
          <p:cNvPr id="10" name="Group 9"/>
          <p:cNvGrpSpPr/>
          <p:nvPr/>
        </p:nvGrpSpPr>
        <p:grpSpPr>
          <a:xfrm>
            <a:off x="375865" y="6199348"/>
            <a:ext cx="1626880" cy="419409"/>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13" tIns="45694" rIns="91413" bIns="45694" anchor="ctr" anchorCtr="0">
                <a:noAutofit/>
              </a:bodyPr>
              <a:lstStyle/>
              <a:p>
                <a:pPr algn="ctr" eaLnBrk="1" fontAlgn="auto" hangingPunct="1">
                  <a:spcBef>
                    <a:spcPts val="0"/>
                  </a:spcBef>
                  <a:spcAft>
                    <a:spcPts val="0"/>
                  </a:spcAft>
                  <a:buClr>
                    <a:srgbClr val="000000"/>
                  </a:buClr>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13" tIns="45694" rIns="91413" bIns="45694" anchor="t" anchorCtr="0">
              <a:noAutofit/>
            </a:bodyPr>
            <a:lstStyle/>
            <a:p>
              <a:pPr algn="ctr" eaLnBrk="1" fontAlgn="auto" hangingPunct="1">
                <a:lnSpc>
                  <a:spcPct val="150000"/>
                </a:lnSpc>
                <a:spcBef>
                  <a:spcPts val="0"/>
                </a:spcBef>
                <a:spcAft>
                  <a:spcPts val="0"/>
                </a:spcAft>
                <a:buClr>
                  <a:srgbClr val="000000"/>
                </a:buClr>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596" y="327375"/>
            <a:ext cx="2406199" cy="632183"/>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289" algn="ctr">
              <a:defRPr/>
            </a:pPr>
            <a:r>
              <a:rPr lang="en-US" sz="3800" spc="130" dirty="0">
                <a:solidFill>
                  <a:srgbClr val="7030A0"/>
                </a:solidFill>
                <a:latin typeface="Haettenschweiler" pitchFamily="34" charset="0"/>
                <a:cs typeface="Arial"/>
                <a:sym typeface="Arial"/>
              </a:rPr>
              <a:t>INTER-TECH</a:t>
            </a:r>
          </a:p>
        </p:txBody>
      </p:sp>
      <p:sp>
        <p:nvSpPr>
          <p:cNvPr id="18" name="Title 1"/>
          <p:cNvSpPr txBox="1">
            <a:spLocks/>
          </p:cNvSpPr>
          <p:nvPr/>
        </p:nvSpPr>
        <p:spPr>
          <a:xfrm>
            <a:off x="323485" y="582314"/>
            <a:ext cx="7343860" cy="758726"/>
          </a:xfrm>
          <a:prstGeom prst="rect">
            <a:avLst/>
          </a:prstGeom>
        </p:spPr>
        <p:txBody>
          <a:bodyPr vert="horz" lIns="91428" tIns="45714" rIns="91428" bIns="45714"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7" name="object 4"/>
          <p:cNvSpPr txBox="1">
            <a:spLocks/>
          </p:cNvSpPr>
          <p:nvPr/>
        </p:nvSpPr>
        <p:spPr>
          <a:xfrm>
            <a:off x="238129" y="302280"/>
            <a:ext cx="7143345" cy="733330"/>
          </a:xfrm>
          <a:prstGeom prst="rect">
            <a:avLst/>
          </a:prstGeom>
        </p:spPr>
        <p:txBody>
          <a:bodyPr vert="horz" lIns="91428" tIns="45714" rIns="91428" bIns="45714" rtlCol="0"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866" indent="-228577" eaLnBrk="1" fontAlgn="auto" hangingPunct="1">
              <a:spcBef>
                <a:spcPct val="20000"/>
              </a:spcBef>
              <a:buClr>
                <a:srgbClr val="0F6FC6"/>
              </a:buClr>
            </a:pPr>
            <a:r>
              <a:rPr lang="en-US" sz="2600" b="1" kern="0" dirty="0" err="1">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Bentonite</a:t>
            </a:r>
            <a:r>
              <a:rPr lang="en-US" sz="26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 Earth Enhancement Material?</a:t>
            </a:r>
          </a:p>
        </p:txBody>
      </p:sp>
      <p:sp>
        <p:nvSpPr>
          <p:cNvPr id="2" name="Rectangle 1"/>
          <p:cNvSpPr/>
          <p:nvPr/>
        </p:nvSpPr>
        <p:spPr>
          <a:xfrm>
            <a:off x="375866" y="1513367"/>
            <a:ext cx="10841135" cy="1015531"/>
          </a:xfrm>
          <a:prstGeom prst="rect">
            <a:avLst/>
          </a:prstGeom>
        </p:spPr>
        <p:txBody>
          <a:bodyPr wrap="square">
            <a:spAutoFit/>
          </a:bodyPr>
          <a:lstStyle/>
          <a:p>
            <a:pPr marL="12699" lvl="8">
              <a:lnSpc>
                <a:spcPct val="150000"/>
              </a:lnSpc>
              <a:spcBef>
                <a:spcPts val="650"/>
              </a:spcBef>
              <a:buClr>
                <a:srgbClr val="000000"/>
              </a:buClr>
              <a:defRPr/>
            </a:pPr>
            <a:r>
              <a:rPr lang="en-US" sz="20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Bentonite</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is now used as a general name for water absorbing clay which usually contains mostly </a:t>
            </a:r>
            <a:r>
              <a:rPr lang="en-US" sz="20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montmorillonite</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t>
            </a:r>
          </a:p>
        </p:txBody>
      </p:sp>
      <p:pic>
        <p:nvPicPr>
          <p:cNvPr id="38" name="Picture 2" descr="Image result for bentonite earthing cl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1120" y="2946276"/>
            <a:ext cx="5884097" cy="325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6567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050" name="Picture 2" descr="Changes At Duke Energy Substations Crack Down On Copper Thieves | WUNC">
            <a:extLst>
              <a:ext uri="{FF2B5EF4-FFF2-40B4-BE49-F238E27FC236}">
                <a16:creationId xmlns:a16="http://schemas.microsoft.com/office/drawing/2014/main" id="{8502B204-1E73-412B-98FE-DDFE0EEACC2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48" y="-9160"/>
            <a:ext cx="12190413" cy="686716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8920DF4-7D4C-4D16-B240-E384B916E460}"/>
              </a:ext>
            </a:extLst>
          </p:cNvPr>
          <p:cNvGrpSpPr/>
          <p:nvPr/>
        </p:nvGrpSpPr>
        <p:grpSpPr>
          <a:xfrm>
            <a:off x="191106"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12" name="Shape 406">
            <a:extLst>
              <a:ext uri="{FF2B5EF4-FFF2-40B4-BE49-F238E27FC236}">
                <a16:creationId xmlns:a16="http://schemas.microsoft.com/office/drawing/2014/main" id="{821447FF-8429-4339-B6E1-7E9A485B1356}"/>
              </a:ext>
            </a:extLst>
          </p:cNvPr>
          <p:cNvSpPr txBox="1"/>
          <p:nvPr/>
        </p:nvSpPr>
        <p:spPr>
          <a:xfrm>
            <a:off x="2806538" y="772180"/>
            <a:ext cx="6577342" cy="523220"/>
          </a:xfrm>
          <a:prstGeom prst="rect">
            <a:avLst/>
          </a:prstGeom>
          <a:noFill/>
          <a:ln>
            <a:noFill/>
          </a:ln>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chemeClr val="bg2"/>
                </a:solidFill>
                <a:latin typeface="Lato Black"/>
                <a:ea typeface="Lato Black"/>
                <a:cs typeface="Lato Black"/>
                <a:sym typeface="Lato Black"/>
              </a:rPr>
              <a:t>MARCONITE IN USE AT UTILITIES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9">
            <a:extLst>
              <a:ext uri="{FF2B5EF4-FFF2-40B4-BE49-F238E27FC236}">
                <a16:creationId xmlns:a16="http://schemas.microsoft.com/office/drawing/2014/main" id="{2D5C804E-B324-47ED-9585-12928E1E3A7C}"/>
              </a:ext>
            </a:extLst>
          </p:cNvPr>
          <p:cNvSpPr/>
          <p:nvPr/>
        </p:nvSpPr>
        <p:spPr>
          <a:xfrm>
            <a:off x="2340128" y="1576165"/>
            <a:ext cx="6027937"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IN"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MAHATRANSCO MUMBAI (ROCKY AREA)</a:t>
            </a:r>
          </a:p>
        </p:txBody>
      </p:sp>
      <p:sp>
        <p:nvSpPr>
          <p:cNvPr id="15" name="Shape 410">
            <a:extLst>
              <a:ext uri="{FF2B5EF4-FFF2-40B4-BE49-F238E27FC236}">
                <a16:creationId xmlns:a16="http://schemas.microsoft.com/office/drawing/2014/main" id="{F71E51B5-22F7-4B5D-B2FB-B386DA91E8DC}"/>
              </a:ext>
            </a:extLst>
          </p:cNvPr>
          <p:cNvSpPr/>
          <p:nvPr/>
        </p:nvSpPr>
        <p:spPr>
          <a:xfrm>
            <a:off x="1801577" y="1527720"/>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411">
            <a:extLst>
              <a:ext uri="{FF2B5EF4-FFF2-40B4-BE49-F238E27FC236}">
                <a16:creationId xmlns:a16="http://schemas.microsoft.com/office/drawing/2014/main" id="{2C2DEFC5-49F6-4824-873E-3B0DF869A60B}"/>
              </a:ext>
            </a:extLst>
          </p:cNvPr>
          <p:cNvSpPr/>
          <p:nvPr/>
        </p:nvSpPr>
        <p:spPr>
          <a:xfrm>
            <a:off x="1949221" y="1711463"/>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3" name="Content Placeholder 2">
            <a:extLst>
              <a:ext uri="{FF2B5EF4-FFF2-40B4-BE49-F238E27FC236}">
                <a16:creationId xmlns:a16="http://schemas.microsoft.com/office/drawing/2014/main" id="{715BFD9C-15A1-4DE8-9A39-B0C340BD0CFC}"/>
              </a:ext>
            </a:extLst>
          </p:cNvPr>
          <p:cNvSpPr txBox="1">
            <a:spLocks/>
          </p:cNvSpPr>
          <p:nvPr/>
        </p:nvSpPr>
        <p:spPr>
          <a:xfrm>
            <a:off x="2634371" y="1991898"/>
            <a:ext cx="6198514" cy="741692"/>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110 kV S/</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stn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 </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Roha</a:t>
            </a:r>
            <a:endPar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a:p>
            <a:pPr>
              <a:buClr>
                <a:srgbClr val="0F6FC6"/>
              </a:buClr>
            </a:pP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100 kV S/</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stn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 </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Dombivili</a:t>
            </a:r>
            <a:endPar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sp>
        <p:nvSpPr>
          <p:cNvPr id="29" name="Shape 409">
            <a:extLst>
              <a:ext uri="{FF2B5EF4-FFF2-40B4-BE49-F238E27FC236}">
                <a16:creationId xmlns:a16="http://schemas.microsoft.com/office/drawing/2014/main" id="{841080B1-2BF1-4462-AA01-29F1129BA9B6}"/>
              </a:ext>
            </a:extLst>
          </p:cNvPr>
          <p:cNvSpPr/>
          <p:nvPr/>
        </p:nvSpPr>
        <p:spPr>
          <a:xfrm>
            <a:off x="2337480" y="2778266"/>
            <a:ext cx="10477441"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US"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KARNATAKA POWER TRANSMISSION CORPORATION LIMITED (ROCKY AREA)</a:t>
            </a:r>
          </a:p>
        </p:txBody>
      </p:sp>
      <p:sp>
        <p:nvSpPr>
          <p:cNvPr id="30" name="Shape 410">
            <a:extLst>
              <a:ext uri="{FF2B5EF4-FFF2-40B4-BE49-F238E27FC236}">
                <a16:creationId xmlns:a16="http://schemas.microsoft.com/office/drawing/2014/main" id="{46924B61-9E09-488E-80B7-AC9FA7E6167E}"/>
              </a:ext>
            </a:extLst>
          </p:cNvPr>
          <p:cNvSpPr/>
          <p:nvPr/>
        </p:nvSpPr>
        <p:spPr>
          <a:xfrm>
            <a:off x="1798998" y="2729819"/>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1" name="Shape 411">
            <a:extLst>
              <a:ext uri="{FF2B5EF4-FFF2-40B4-BE49-F238E27FC236}">
                <a16:creationId xmlns:a16="http://schemas.microsoft.com/office/drawing/2014/main" id="{2DD93DBB-FD2E-49CC-8867-0902484DD963}"/>
              </a:ext>
            </a:extLst>
          </p:cNvPr>
          <p:cNvSpPr/>
          <p:nvPr/>
        </p:nvSpPr>
        <p:spPr>
          <a:xfrm>
            <a:off x="1946641" y="2913564"/>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32" name="Content Placeholder 2">
            <a:extLst>
              <a:ext uri="{FF2B5EF4-FFF2-40B4-BE49-F238E27FC236}">
                <a16:creationId xmlns:a16="http://schemas.microsoft.com/office/drawing/2014/main" id="{EDF9D0B4-3204-48B0-AAE4-C4FFAE5DD63D}"/>
              </a:ext>
            </a:extLst>
          </p:cNvPr>
          <p:cNvSpPr txBox="1">
            <a:spLocks/>
          </p:cNvSpPr>
          <p:nvPr/>
        </p:nvSpPr>
        <p:spPr>
          <a:xfrm>
            <a:off x="2631790" y="3193999"/>
            <a:ext cx="6198514" cy="357543"/>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en-US" sz="1600" dirty="0">
                <a:solidFill>
                  <a:srgbClr val="000000"/>
                </a:solidFill>
                <a:latin typeface="Lato" panose="020F0502020204030203" pitchFamily="34" charset="0"/>
                <a:sym typeface="Arial"/>
              </a:rPr>
              <a:t>700 </a:t>
            </a:r>
            <a:r>
              <a:rPr lang="en-US" sz="1600" dirty="0" err="1">
                <a:solidFill>
                  <a:srgbClr val="000000"/>
                </a:solidFill>
                <a:latin typeface="Lato" panose="020F0502020204030203" pitchFamily="34" charset="0"/>
                <a:sym typeface="Arial"/>
              </a:rPr>
              <a:t>mW</a:t>
            </a:r>
            <a:r>
              <a:rPr lang="en-US" sz="1600" dirty="0">
                <a:solidFill>
                  <a:srgbClr val="000000"/>
                </a:solidFill>
                <a:latin typeface="Lato" panose="020F0502020204030203" pitchFamily="34" charset="0"/>
                <a:sym typeface="Arial"/>
              </a:rPr>
              <a:t> Thermal Power Station – </a:t>
            </a:r>
            <a:r>
              <a:rPr lang="en-US" sz="1600" dirty="0" err="1">
                <a:solidFill>
                  <a:srgbClr val="000000"/>
                </a:solidFill>
                <a:latin typeface="Lato" panose="020F0502020204030203" pitchFamily="34" charset="0"/>
                <a:sym typeface="Arial"/>
              </a:rPr>
              <a:t>Baillari</a:t>
            </a:r>
            <a:r>
              <a:rPr lang="en-US" sz="1600" dirty="0">
                <a:solidFill>
                  <a:srgbClr val="000000"/>
                </a:solidFill>
                <a:latin typeface="Lato" panose="020F0502020204030203" pitchFamily="34" charset="0"/>
                <a:sym typeface="Arial"/>
              </a:rPr>
              <a:t> (Rocky Area)</a:t>
            </a:r>
          </a:p>
        </p:txBody>
      </p:sp>
      <p:sp>
        <p:nvSpPr>
          <p:cNvPr id="33" name="Shape 409">
            <a:extLst>
              <a:ext uri="{FF2B5EF4-FFF2-40B4-BE49-F238E27FC236}">
                <a16:creationId xmlns:a16="http://schemas.microsoft.com/office/drawing/2014/main" id="{DADAAD81-4AD7-41E9-982B-8918730D7E7E}"/>
              </a:ext>
            </a:extLst>
          </p:cNvPr>
          <p:cNvSpPr/>
          <p:nvPr/>
        </p:nvSpPr>
        <p:spPr>
          <a:xfrm>
            <a:off x="2350397" y="3714613"/>
            <a:ext cx="9840018"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US"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UP POWER CORPORATION LIMITED, LUCKNOW (ROCKY AREA)</a:t>
            </a:r>
          </a:p>
        </p:txBody>
      </p:sp>
      <p:sp>
        <p:nvSpPr>
          <p:cNvPr id="34" name="Shape 410">
            <a:extLst>
              <a:ext uri="{FF2B5EF4-FFF2-40B4-BE49-F238E27FC236}">
                <a16:creationId xmlns:a16="http://schemas.microsoft.com/office/drawing/2014/main" id="{9698F9D5-C400-40FA-B34D-E0A592A0EABD}"/>
              </a:ext>
            </a:extLst>
          </p:cNvPr>
          <p:cNvSpPr/>
          <p:nvPr/>
        </p:nvSpPr>
        <p:spPr>
          <a:xfrm>
            <a:off x="1811963" y="3666159"/>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5" name="Shape 411">
            <a:extLst>
              <a:ext uri="{FF2B5EF4-FFF2-40B4-BE49-F238E27FC236}">
                <a16:creationId xmlns:a16="http://schemas.microsoft.com/office/drawing/2014/main" id="{906871FA-9F9F-4676-A969-51AE39D3BAD4}"/>
              </a:ext>
            </a:extLst>
          </p:cNvPr>
          <p:cNvSpPr/>
          <p:nvPr/>
        </p:nvSpPr>
        <p:spPr>
          <a:xfrm>
            <a:off x="1959558" y="3849911"/>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36" name="Content Placeholder 2">
            <a:extLst>
              <a:ext uri="{FF2B5EF4-FFF2-40B4-BE49-F238E27FC236}">
                <a16:creationId xmlns:a16="http://schemas.microsoft.com/office/drawing/2014/main" id="{27BBE0D2-12E0-404A-B056-60C65D25169A}"/>
              </a:ext>
            </a:extLst>
          </p:cNvPr>
          <p:cNvSpPr txBox="1">
            <a:spLocks/>
          </p:cNvSpPr>
          <p:nvPr/>
        </p:nvSpPr>
        <p:spPr>
          <a:xfrm>
            <a:off x="2644755" y="4130468"/>
            <a:ext cx="6198514" cy="364997"/>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sv-SE" sz="1600" dirty="0">
                <a:solidFill>
                  <a:srgbClr val="000000"/>
                </a:solidFill>
                <a:latin typeface="Lato" panose="020F0502020204030203" pitchFamily="34" charset="0"/>
                <a:sym typeface="Arial"/>
              </a:rPr>
              <a:t>400 kV ESS – Chappartalla, Allahabad</a:t>
            </a:r>
          </a:p>
        </p:txBody>
      </p:sp>
      <p:sp>
        <p:nvSpPr>
          <p:cNvPr id="25" name="Shape 409">
            <a:extLst>
              <a:ext uri="{FF2B5EF4-FFF2-40B4-BE49-F238E27FC236}">
                <a16:creationId xmlns:a16="http://schemas.microsoft.com/office/drawing/2014/main" id="{6D4AF5AD-1018-43C9-9207-0F2AFF055AFE}"/>
              </a:ext>
            </a:extLst>
          </p:cNvPr>
          <p:cNvSpPr/>
          <p:nvPr/>
        </p:nvSpPr>
        <p:spPr>
          <a:xfrm>
            <a:off x="2352944" y="4571671"/>
            <a:ext cx="9840018"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US"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CHATTISGARH STATE POWER TRANSMISSION CORPORATION LIMITED  (ROCKY AREA)</a:t>
            </a:r>
          </a:p>
        </p:txBody>
      </p:sp>
      <p:sp>
        <p:nvSpPr>
          <p:cNvPr id="26" name="Shape 410">
            <a:extLst>
              <a:ext uri="{FF2B5EF4-FFF2-40B4-BE49-F238E27FC236}">
                <a16:creationId xmlns:a16="http://schemas.microsoft.com/office/drawing/2014/main" id="{674C105E-39B2-4513-8923-FAA47A487351}"/>
              </a:ext>
            </a:extLst>
          </p:cNvPr>
          <p:cNvSpPr/>
          <p:nvPr/>
        </p:nvSpPr>
        <p:spPr>
          <a:xfrm>
            <a:off x="1814414" y="4523224"/>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7" name="Shape 411">
            <a:extLst>
              <a:ext uri="{FF2B5EF4-FFF2-40B4-BE49-F238E27FC236}">
                <a16:creationId xmlns:a16="http://schemas.microsoft.com/office/drawing/2014/main" id="{337C5F62-F71F-4EA6-BD07-06F7473C8282}"/>
              </a:ext>
            </a:extLst>
          </p:cNvPr>
          <p:cNvSpPr/>
          <p:nvPr/>
        </p:nvSpPr>
        <p:spPr>
          <a:xfrm>
            <a:off x="1962056" y="4706969"/>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28" name="Content Placeholder 2">
            <a:extLst>
              <a:ext uri="{FF2B5EF4-FFF2-40B4-BE49-F238E27FC236}">
                <a16:creationId xmlns:a16="http://schemas.microsoft.com/office/drawing/2014/main" id="{B6753179-5D2A-4F75-B525-4E32234D9C7C}"/>
              </a:ext>
            </a:extLst>
          </p:cNvPr>
          <p:cNvSpPr txBox="1">
            <a:spLocks/>
          </p:cNvSpPr>
          <p:nvPr/>
        </p:nvSpPr>
        <p:spPr>
          <a:xfrm>
            <a:off x="2647208" y="4987404"/>
            <a:ext cx="6198514" cy="364997"/>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sv-SE" sz="1600" dirty="0">
                <a:solidFill>
                  <a:srgbClr val="000000"/>
                </a:solidFill>
                <a:latin typeface="Lato" panose="020F0502020204030203" pitchFamily="34" charset="0"/>
                <a:sym typeface="Arial"/>
              </a:rPr>
              <a:t>132 kV S/Stn – Dallirajhara</a:t>
            </a:r>
          </a:p>
        </p:txBody>
      </p:sp>
    </p:spTree>
    <p:extLst>
      <p:ext uri="{BB962C8B-B14F-4D97-AF65-F5344CB8AC3E}">
        <p14:creationId xmlns:p14="http://schemas.microsoft.com/office/powerpoint/2010/main" val="34907705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1026" name="Picture 2" descr="$49m substation upgrade to create 112 jobs for CQ | Morning Bulletin">
            <a:extLst>
              <a:ext uri="{FF2B5EF4-FFF2-40B4-BE49-F238E27FC236}">
                <a16:creationId xmlns:a16="http://schemas.microsoft.com/office/drawing/2014/main" id="{519A3781-1073-450C-9C17-225DBA750EFF}"/>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48" y="0"/>
            <a:ext cx="1219041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8920DF4-7D4C-4D16-B240-E384B916E460}"/>
              </a:ext>
            </a:extLst>
          </p:cNvPr>
          <p:cNvGrpSpPr/>
          <p:nvPr/>
        </p:nvGrpSpPr>
        <p:grpSpPr>
          <a:xfrm>
            <a:off x="191106"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12" name="Shape 406">
            <a:extLst>
              <a:ext uri="{FF2B5EF4-FFF2-40B4-BE49-F238E27FC236}">
                <a16:creationId xmlns:a16="http://schemas.microsoft.com/office/drawing/2014/main" id="{821447FF-8429-4339-B6E1-7E9A485B1356}"/>
              </a:ext>
            </a:extLst>
          </p:cNvPr>
          <p:cNvSpPr txBox="1"/>
          <p:nvPr/>
        </p:nvSpPr>
        <p:spPr>
          <a:xfrm>
            <a:off x="2806538" y="838200"/>
            <a:ext cx="6577342" cy="523220"/>
          </a:xfrm>
          <a:prstGeom prst="rect">
            <a:avLst/>
          </a:prstGeom>
          <a:noFill/>
          <a:ln>
            <a:noFill/>
          </a:ln>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chemeClr val="bg2"/>
                </a:solidFill>
                <a:latin typeface="Lato Black"/>
                <a:ea typeface="Lato Black"/>
                <a:cs typeface="Lato Black"/>
                <a:sym typeface="Lato Black"/>
              </a:rPr>
              <a:t>MARCONITE IN USE AT UTILITIES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9">
            <a:extLst>
              <a:ext uri="{FF2B5EF4-FFF2-40B4-BE49-F238E27FC236}">
                <a16:creationId xmlns:a16="http://schemas.microsoft.com/office/drawing/2014/main" id="{2D5C804E-B324-47ED-9585-12928E1E3A7C}"/>
              </a:ext>
            </a:extLst>
          </p:cNvPr>
          <p:cNvSpPr/>
          <p:nvPr/>
        </p:nvSpPr>
        <p:spPr>
          <a:xfrm>
            <a:off x="2340059" y="1576165"/>
            <a:ext cx="8048776"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US"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BSES – RAJDHANI POWER LIMITED (RELIANCE POWER)</a:t>
            </a:r>
          </a:p>
        </p:txBody>
      </p:sp>
      <p:sp>
        <p:nvSpPr>
          <p:cNvPr id="15" name="Shape 410">
            <a:extLst>
              <a:ext uri="{FF2B5EF4-FFF2-40B4-BE49-F238E27FC236}">
                <a16:creationId xmlns:a16="http://schemas.microsoft.com/office/drawing/2014/main" id="{F71E51B5-22F7-4B5D-B2FB-B386DA91E8DC}"/>
              </a:ext>
            </a:extLst>
          </p:cNvPr>
          <p:cNvSpPr/>
          <p:nvPr/>
        </p:nvSpPr>
        <p:spPr>
          <a:xfrm>
            <a:off x="1801577" y="1527720"/>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411">
            <a:extLst>
              <a:ext uri="{FF2B5EF4-FFF2-40B4-BE49-F238E27FC236}">
                <a16:creationId xmlns:a16="http://schemas.microsoft.com/office/drawing/2014/main" id="{2C2DEFC5-49F6-4824-873E-3B0DF869A60B}"/>
              </a:ext>
            </a:extLst>
          </p:cNvPr>
          <p:cNvSpPr/>
          <p:nvPr/>
        </p:nvSpPr>
        <p:spPr>
          <a:xfrm>
            <a:off x="1949221" y="1711463"/>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3" name="Content Placeholder 2">
            <a:extLst>
              <a:ext uri="{FF2B5EF4-FFF2-40B4-BE49-F238E27FC236}">
                <a16:creationId xmlns:a16="http://schemas.microsoft.com/office/drawing/2014/main" id="{715BFD9C-15A1-4DE8-9A39-B0C340BD0CFC}"/>
              </a:ext>
            </a:extLst>
          </p:cNvPr>
          <p:cNvSpPr txBox="1">
            <a:spLocks/>
          </p:cNvSpPr>
          <p:nvPr/>
        </p:nvSpPr>
        <p:spPr>
          <a:xfrm>
            <a:off x="2634371" y="1992026"/>
            <a:ext cx="6198514" cy="1600273"/>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66 kV S/</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stn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 </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Nangloi</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Delhi</a:t>
            </a:r>
          </a:p>
          <a:p>
            <a:pPr>
              <a:buClr>
                <a:srgbClr val="0F6FC6"/>
              </a:buClr>
            </a:pP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66 kV S/</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stn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 </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Sangum</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Delhi</a:t>
            </a:r>
          </a:p>
          <a:p>
            <a:pPr>
              <a:buClr>
                <a:srgbClr val="0F6FC6"/>
              </a:buClr>
            </a:pP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66 kV S/</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stn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 SEA University, Vasant Kunj</a:t>
            </a:r>
          </a:p>
          <a:p>
            <a:pPr>
              <a:buClr>
                <a:srgbClr val="0F6FC6"/>
              </a:buClr>
            </a:pP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66kV S/</a:t>
            </a:r>
            <a:r>
              <a:rPr lang="en-IN" sz="1600"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stn</a:t>
            </a:r>
            <a:r>
              <a:rPr lang="en-IN" sz="1600"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   Dwarka, Delhi </a:t>
            </a:r>
          </a:p>
        </p:txBody>
      </p:sp>
      <p:sp>
        <p:nvSpPr>
          <p:cNvPr id="29" name="Shape 409">
            <a:extLst>
              <a:ext uri="{FF2B5EF4-FFF2-40B4-BE49-F238E27FC236}">
                <a16:creationId xmlns:a16="http://schemas.microsoft.com/office/drawing/2014/main" id="{841080B1-2BF1-4462-AA01-29F1129BA9B6}"/>
              </a:ext>
            </a:extLst>
          </p:cNvPr>
          <p:cNvSpPr/>
          <p:nvPr/>
        </p:nvSpPr>
        <p:spPr>
          <a:xfrm>
            <a:off x="2337489" y="3382582"/>
            <a:ext cx="9827547"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US"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BHUTAN POWER CORPORATION (ROCKY AREA)</a:t>
            </a:r>
          </a:p>
        </p:txBody>
      </p:sp>
      <p:sp>
        <p:nvSpPr>
          <p:cNvPr id="30" name="Shape 410">
            <a:extLst>
              <a:ext uri="{FF2B5EF4-FFF2-40B4-BE49-F238E27FC236}">
                <a16:creationId xmlns:a16="http://schemas.microsoft.com/office/drawing/2014/main" id="{46924B61-9E09-488E-80B7-AC9FA7E6167E}"/>
              </a:ext>
            </a:extLst>
          </p:cNvPr>
          <p:cNvSpPr/>
          <p:nvPr/>
        </p:nvSpPr>
        <p:spPr>
          <a:xfrm>
            <a:off x="1798998" y="3334127"/>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1" name="Shape 411">
            <a:extLst>
              <a:ext uri="{FF2B5EF4-FFF2-40B4-BE49-F238E27FC236}">
                <a16:creationId xmlns:a16="http://schemas.microsoft.com/office/drawing/2014/main" id="{2DD93DBB-FD2E-49CC-8867-0902484DD963}"/>
              </a:ext>
            </a:extLst>
          </p:cNvPr>
          <p:cNvSpPr/>
          <p:nvPr/>
        </p:nvSpPr>
        <p:spPr>
          <a:xfrm>
            <a:off x="1946641" y="3517880"/>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32" name="Content Placeholder 2">
            <a:extLst>
              <a:ext uri="{FF2B5EF4-FFF2-40B4-BE49-F238E27FC236}">
                <a16:creationId xmlns:a16="http://schemas.microsoft.com/office/drawing/2014/main" id="{EDF9D0B4-3204-48B0-AAE4-C4FFAE5DD63D}"/>
              </a:ext>
            </a:extLst>
          </p:cNvPr>
          <p:cNvSpPr txBox="1">
            <a:spLocks/>
          </p:cNvSpPr>
          <p:nvPr/>
        </p:nvSpPr>
        <p:spPr>
          <a:xfrm>
            <a:off x="2631790" y="3798307"/>
            <a:ext cx="6198514" cy="357543"/>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en-US" sz="1600" dirty="0">
                <a:solidFill>
                  <a:srgbClr val="000000"/>
                </a:solidFill>
                <a:latin typeface="Lato" panose="020F0502020204030203" pitchFamily="34" charset="0"/>
                <a:sym typeface="Arial"/>
              </a:rPr>
              <a:t>66 kV S/</a:t>
            </a:r>
            <a:r>
              <a:rPr lang="en-US" sz="1600" dirty="0" err="1">
                <a:solidFill>
                  <a:srgbClr val="000000"/>
                </a:solidFill>
                <a:latin typeface="Lato" panose="020F0502020204030203" pitchFamily="34" charset="0"/>
                <a:sym typeface="Arial"/>
              </a:rPr>
              <a:t>Stn</a:t>
            </a:r>
            <a:r>
              <a:rPr lang="en-US" sz="1600" dirty="0">
                <a:solidFill>
                  <a:srgbClr val="000000"/>
                </a:solidFill>
                <a:latin typeface="Lato" panose="020F0502020204030203" pitchFamily="34" charset="0"/>
                <a:sym typeface="Arial"/>
              </a:rPr>
              <a:t> – </a:t>
            </a:r>
            <a:r>
              <a:rPr lang="en-US" sz="1600" dirty="0" err="1">
                <a:solidFill>
                  <a:srgbClr val="000000"/>
                </a:solidFill>
                <a:latin typeface="Lato" panose="020F0502020204030203" pitchFamily="34" charset="0"/>
                <a:sym typeface="Arial"/>
              </a:rPr>
              <a:t>Thimpu</a:t>
            </a:r>
            <a:r>
              <a:rPr lang="en-US" sz="1600" dirty="0">
                <a:solidFill>
                  <a:srgbClr val="000000"/>
                </a:solidFill>
                <a:latin typeface="Lato" panose="020F0502020204030203" pitchFamily="34" charset="0"/>
                <a:sym typeface="Arial"/>
              </a:rPr>
              <a:t>, Bhutan</a:t>
            </a:r>
          </a:p>
          <a:p>
            <a:pPr>
              <a:buClr>
                <a:srgbClr val="0F6FC6"/>
              </a:buClr>
            </a:pPr>
            <a:endParaRPr lang="en-US" sz="1600" dirty="0">
              <a:solidFill>
                <a:srgbClr val="000000"/>
              </a:solidFill>
              <a:latin typeface="Lato" panose="020F0502020204030203" pitchFamily="34" charset="0"/>
              <a:sym typeface="Arial"/>
            </a:endParaRPr>
          </a:p>
        </p:txBody>
      </p:sp>
      <p:sp>
        <p:nvSpPr>
          <p:cNvPr id="33" name="Shape 409">
            <a:extLst>
              <a:ext uri="{FF2B5EF4-FFF2-40B4-BE49-F238E27FC236}">
                <a16:creationId xmlns:a16="http://schemas.microsoft.com/office/drawing/2014/main" id="{DADAAD81-4AD7-41E9-982B-8918730D7E7E}"/>
              </a:ext>
            </a:extLst>
          </p:cNvPr>
          <p:cNvSpPr/>
          <p:nvPr/>
        </p:nvSpPr>
        <p:spPr>
          <a:xfrm>
            <a:off x="2350397" y="4319172"/>
            <a:ext cx="9840018"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US"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MEIL (Western UPPCL, </a:t>
            </a:r>
            <a:r>
              <a:rPr lang="en-US" b="1"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Hapur</a:t>
            </a:r>
            <a:r>
              <a:rPr lang="en-US"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t>
            </a:r>
          </a:p>
        </p:txBody>
      </p:sp>
      <p:sp>
        <p:nvSpPr>
          <p:cNvPr id="34" name="Shape 410">
            <a:extLst>
              <a:ext uri="{FF2B5EF4-FFF2-40B4-BE49-F238E27FC236}">
                <a16:creationId xmlns:a16="http://schemas.microsoft.com/office/drawing/2014/main" id="{9698F9D5-C400-40FA-B34D-E0A592A0EABD}"/>
              </a:ext>
            </a:extLst>
          </p:cNvPr>
          <p:cNvSpPr/>
          <p:nvPr/>
        </p:nvSpPr>
        <p:spPr>
          <a:xfrm>
            <a:off x="1811963" y="4270725"/>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5" name="Shape 411">
            <a:extLst>
              <a:ext uri="{FF2B5EF4-FFF2-40B4-BE49-F238E27FC236}">
                <a16:creationId xmlns:a16="http://schemas.microsoft.com/office/drawing/2014/main" id="{906871FA-9F9F-4676-A969-51AE39D3BAD4}"/>
              </a:ext>
            </a:extLst>
          </p:cNvPr>
          <p:cNvSpPr/>
          <p:nvPr/>
        </p:nvSpPr>
        <p:spPr>
          <a:xfrm>
            <a:off x="1959558" y="4454470"/>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36" name="Content Placeholder 2">
            <a:extLst>
              <a:ext uri="{FF2B5EF4-FFF2-40B4-BE49-F238E27FC236}">
                <a16:creationId xmlns:a16="http://schemas.microsoft.com/office/drawing/2014/main" id="{27BBE0D2-12E0-404A-B056-60C65D25169A}"/>
              </a:ext>
            </a:extLst>
          </p:cNvPr>
          <p:cNvSpPr txBox="1">
            <a:spLocks/>
          </p:cNvSpPr>
          <p:nvPr/>
        </p:nvSpPr>
        <p:spPr>
          <a:xfrm>
            <a:off x="2644755" y="4734905"/>
            <a:ext cx="6198514" cy="364997"/>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
                <a:srgbClr val="0F6FC6"/>
              </a:buClr>
            </a:pPr>
            <a:r>
              <a:rPr lang="sv-SE" sz="1600" dirty="0">
                <a:solidFill>
                  <a:srgbClr val="000000"/>
                </a:solidFill>
                <a:latin typeface="Lato" panose="020F0502020204030203" pitchFamily="34" charset="0"/>
                <a:sym typeface="Arial"/>
              </a:rPr>
              <a:t>765 kV S/Stn- Hapur (Under Exceution)</a:t>
            </a:r>
          </a:p>
        </p:txBody>
      </p:sp>
    </p:spTree>
    <p:extLst>
      <p:ext uri="{BB962C8B-B14F-4D97-AF65-F5344CB8AC3E}">
        <p14:creationId xmlns:p14="http://schemas.microsoft.com/office/powerpoint/2010/main" val="6622865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1026" name="Picture 2" descr="power transmission lines: Power transmission lines single-biggest threat to  Great India Bustard, Energy News, ET EnergyWorld">
            <a:extLst>
              <a:ext uri="{FF2B5EF4-FFF2-40B4-BE49-F238E27FC236}">
                <a16:creationId xmlns:a16="http://schemas.microsoft.com/office/drawing/2014/main" id="{F5D21B9A-8E3A-41C8-9E7A-08EF8BD7EBBC}"/>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683"/>
          <a:stretch/>
        </p:blipFill>
        <p:spPr bwMode="auto">
          <a:xfrm>
            <a:off x="2" y="0"/>
            <a:ext cx="12231046"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8920DF4-7D4C-4D16-B240-E384B916E460}"/>
              </a:ext>
            </a:extLst>
          </p:cNvPr>
          <p:cNvGrpSpPr/>
          <p:nvPr/>
        </p:nvGrpSpPr>
        <p:grpSpPr>
          <a:xfrm>
            <a:off x="191106"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12" name="Shape 406">
            <a:extLst>
              <a:ext uri="{FF2B5EF4-FFF2-40B4-BE49-F238E27FC236}">
                <a16:creationId xmlns:a16="http://schemas.microsoft.com/office/drawing/2014/main" id="{821447FF-8429-4339-B6E1-7E9A485B1356}"/>
              </a:ext>
            </a:extLst>
          </p:cNvPr>
          <p:cNvSpPr txBox="1"/>
          <p:nvPr/>
        </p:nvSpPr>
        <p:spPr>
          <a:xfrm>
            <a:off x="2437606" y="757803"/>
            <a:ext cx="6577342" cy="994853"/>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2400" b="1" kern="0" dirty="0">
                <a:solidFill>
                  <a:schemeClr val="bg2"/>
                </a:solidFill>
                <a:latin typeface="Lato Black"/>
                <a:ea typeface="Lato Black"/>
                <a:cs typeface="Lato Black"/>
                <a:sym typeface="Lato Black"/>
              </a:rPr>
              <a:t>MARCONITE IN USE IN</a:t>
            </a:r>
            <a:br>
              <a:rPr lang="en-US" sz="2400" b="1" kern="0" dirty="0">
                <a:solidFill>
                  <a:schemeClr val="bg2"/>
                </a:solidFill>
                <a:latin typeface="Lato Black"/>
                <a:ea typeface="Lato Black"/>
                <a:cs typeface="Lato Black"/>
                <a:sym typeface="Lato Black"/>
              </a:rPr>
            </a:br>
            <a:r>
              <a:rPr lang="en-US" sz="2400" b="1" kern="0" dirty="0">
                <a:solidFill>
                  <a:schemeClr val="bg2"/>
                </a:solidFill>
                <a:latin typeface="Lato Black"/>
                <a:ea typeface="Lato Black"/>
                <a:cs typeface="Lato Black"/>
                <a:sym typeface="Lato Black"/>
              </a:rPr>
              <a:t>TRANSMISSION NETWORK</a:t>
            </a:r>
          </a:p>
          <a:p>
            <a:pPr eaLnBrk="1" fontAlgn="auto" hangingPunct="1">
              <a:lnSpc>
                <a:spcPct val="150000"/>
              </a:lnSpc>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lnSpc>
                <a:spcPct val="150000"/>
              </a:lnSpc>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9">
            <a:extLst>
              <a:ext uri="{FF2B5EF4-FFF2-40B4-BE49-F238E27FC236}">
                <a16:creationId xmlns:a16="http://schemas.microsoft.com/office/drawing/2014/main" id="{2D5C804E-B324-47ED-9585-12928E1E3A7C}"/>
              </a:ext>
            </a:extLst>
          </p:cNvPr>
          <p:cNvSpPr/>
          <p:nvPr/>
        </p:nvSpPr>
        <p:spPr>
          <a:xfrm>
            <a:off x="3145868" y="2517854"/>
            <a:ext cx="8048776" cy="422564"/>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US"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PGCIL - 220 KV D/C ALIPURDUAR- SALAKATI</a:t>
            </a:r>
          </a:p>
        </p:txBody>
      </p:sp>
      <p:sp>
        <p:nvSpPr>
          <p:cNvPr id="15" name="Shape 410">
            <a:extLst>
              <a:ext uri="{FF2B5EF4-FFF2-40B4-BE49-F238E27FC236}">
                <a16:creationId xmlns:a16="http://schemas.microsoft.com/office/drawing/2014/main" id="{F71E51B5-22F7-4B5D-B2FB-B386DA91E8DC}"/>
              </a:ext>
            </a:extLst>
          </p:cNvPr>
          <p:cNvSpPr/>
          <p:nvPr/>
        </p:nvSpPr>
        <p:spPr>
          <a:xfrm>
            <a:off x="2607386" y="2457746"/>
            <a:ext cx="559482" cy="555035"/>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411">
            <a:extLst>
              <a:ext uri="{FF2B5EF4-FFF2-40B4-BE49-F238E27FC236}">
                <a16:creationId xmlns:a16="http://schemas.microsoft.com/office/drawing/2014/main" id="{2C2DEFC5-49F6-4824-873E-3B0DF869A60B}"/>
              </a:ext>
            </a:extLst>
          </p:cNvPr>
          <p:cNvSpPr/>
          <p:nvPr/>
        </p:nvSpPr>
        <p:spPr>
          <a:xfrm>
            <a:off x="2755029" y="2632144"/>
            <a:ext cx="248312" cy="202816"/>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29" name="Shape 409">
            <a:extLst>
              <a:ext uri="{FF2B5EF4-FFF2-40B4-BE49-F238E27FC236}">
                <a16:creationId xmlns:a16="http://schemas.microsoft.com/office/drawing/2014/main" id="{841080B1-2BF1-4462-AA01-29F1129BA9B6}"/>
              </a:ext>
            </a:extLst>
          </p:cNvPr>
          <p:cNvSpPr/>
          <p:nvPr/>
        </p:nvSpPr>
        <p:spPr>
          <a:xfrm>
            <a:off x="3143290" y="3553059"/>
            <a:ext cx="8787508" cy="384149"/>
          </a:xfrm>
          <a:prstGeom prst="rect">
            <a:avLst/>
          </a:prstGeom>
          <a:noFill/>
          <a:ln>
            <a:noFill/>
          </a:ln>
        </p:spPr>
        <p:txBody>
          <a:bodyPr spcFirstLastPara="1" wrap="square" lIns="91425" tIns="45700" rIns="91425" bIns="45700" anchor="t" anchorCtr="0">
            <a:noAutofit/>
          </a:bodyPr>
          <a:lstStyle/>
          <a:p>
            <a:pPr marL="114300" eaLnBrk="1" fontAlgn="auto" hangingPunct="1">
              <a:spcBef>
                <a:spcPts val="0"/>
              </a:spcBef>
              <a:spcAft>
                <a:spcPts val="0"/>
              </a:spcAft>
              <a:buClr>
                <a:srgbClr val="000000"/>
              </a:buClr>
              <a:buFont typeface="Arial"/>
              <a:buNone/>
            </a:pPr>
            <a:r>
              <a:rPr lang="en-US"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PGCIL - 400/220/132 KV GIS S/S – RANGPO</a:t>
            </a:r>
          </a:p>
        </p:txBody>
      </p:sp>
      <p:sp>
        <p:nvSpPr>
          <p:cNvPr id="30" name="Shape 410">
            <a:extLst>
              <a:ext uri="{FF2B5EF4-FFF2-40B4-BE49-F238E27FC236}">
                <a16:creationId xmlns:a16="http://schemas.microsoft.com/office/drawing/2014/main" id="{46924B61-9E09-488E-80B7-AC9FA7E6167E}"/>
              </a:ext>
            </a:extLst>
          </p:cNvPr>
          <p:cNvSpPr/>
          <p:nvPr/>
        </p:nvSpPr>
        <p:spPr>
          <a:xfrm>
            <a:off x="2604806" y="3473620"/>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1" name="Shape 411">
            <a:extLst>
              <a:ext uri="{FF2B5EF4-FFF2-40B4-BE49-F238E27FC236}">
                <a16:creationId xmlns:a16="http://schemas.microsoft.com/office/drawing/2014/main" id="{2DD93DBB-FD2E-49CC-8867-0902484DD963}"/>
              </a:ext>
            </a:extLst>
          </p:cNvPr>
          <p:cNvSpPr/>
          <p:nvPr/>
        </p:nvSpPr>
        <p:spPr>
          <a:xfrm>
            <a:off x="2752450" y="3657363"/>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41931224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9" name="Group 8"/>
          <p:cNvGrpSpPr/>
          <p:nvPr/>
        </p:nvGrpSpPr>
        <p:grpSpPr>
          <a:xfrm>
            <a:off x="-1" y="-13455"/>
            <a:ext cx="12201438" cy="6871455"/>
            <a:chOff x="-1" y="-13455"/>
            <a:chExt cx="12201438" cy="6871455"/>
          </a:xfrm>
        </p:grpSpPr>
        <p:pic>
          <p:nvPicPr>
            <p:cNvPr id="17" name="Picture 16"/>
            <p:cNvPicPr>
              <a:picLocks noChangeAspect="1"/>
            </p:cNvPicPr>
            <p:nvPr/>
          </p:nvPicPr>
          <p:blipFill>
            <a:blip r:embed="rId3">
              <a:clrChange>
                <a:clrFrom>
                  <a:srgbClr val="A8B1A7"/>
                </a:clrFrom>
                <a:clrTo>
                  <a:srgbClr val="A8B1A7">
                    <a:alpha val="0"/>
                  </a:srgbClr>
                </a:clrTo>
              </a:clrChange>
              <a:duotone>
                <a:schemeClr val="bg2">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8014253" y="3427643"/>
              <a:ext cx="4187184" cy="3430356"/>
            </a:xfrm>
            <a:prstGeom prst="rect">
              <a:avLst/>
            </a:prstGeom>
            <a:effectLst>
              <a:outerShdw blurRad="342900" dist="50800" dir="5400000" sx="1000" sy="1000" algn="ctr" rotWithShape="0">
                <a:srgbClr val="000000">
                  <a:alpha val="98000"/>
                </a:srgbClr>
              </a:outerShdw>
            </a:effectLst>
          </p:spPr>
        </p:pic>
        <p:pic>
          <p:nvPicPr>
            <p:cNvPr id="5" name="Picture 4"/>
            <p:cNvPicPr>
              <a:picLocks noChangeAspect="1"/>
            </p:cNvPicPr>
            <p:nvPr/>
          </p:nvPicPr>
          <p:blipFill>
            <a:blip r:embed="rId5">
              <a:clrChange>
                <a:clrFrom>
                  <a:srgbClr val="A8B1A7"/>
                </a:clrFrom>
                <a:clrTo>
                  <a:srgbClr val="A8B1A7">
                    <a:alpha val="0"/>
                  </a:srgbClr>
                </a:clrTo>
              </a:clrChange>
              <a:duotone>
                <a:schemeClr val="bg2">
                  <a:shade val="45000"/>
                  <a:satMod val="135000"/>
                </a:schemeClr>
                <a:prstClr val="white"/>
              </a:duotone>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tretch>
              <a:fillRect/>
            </a:stretch>
          </p:blipFill>
          <p:spPr>
            <a:xfrm>
              <a:off x="-1" y="-13455"/>
              <a:ext cx="12190413" cy="3479292"/>
            </a:xfrm>
            <a:prstGeom prst="rect">
              <a:avLst/>
            </a:prstGeom>
            <a:effectLst>
              <a:outerShdw blurRad="342900" dist="50800" dir="5400000" sx="1000" sy="1000" algn="ctr" rotWithShape="0">
                <a:srgbClr val="000000">
                  <a:alpha val="98000"/>
                </a:srgbClr>
              </a:outerShdw>
            </a:effectLst>
          </p:spPr>
        </p:pic>
        <p:pic>
          <p:nvPicPr>
            <p:cNvPr id="6" name="Picture 5"/>
            <p:cNvPicPr>
              <a:picLocks noChangeAspect="1"/>
            </p:cNvPicPr>
            <p:nvPr/>
          </p:nvPicPr>
          <p:blipFill>
            <a:blip r:embed="rId7">
              <a:clrChange>
                <a:clrFrom>
                  <a:srgbClr val="A8B1A7"/>
                </a:clrFrom>
                <a:clrTo>
                  <a:srgbClr val="A8B1A7">
                    <a:alpha val="0"/>
                  </a:srgbClr>
                </a:clrTo>
              </a:clrChange>
              <a:duotone>
                <a:schemeClr val="bg2">
                  <a:shade val="45000"/>
                  <a:satMod val="135000"/>
                </a:schemeClr>
                <a:prstClr val="white"/>
              </a:duotone>
              <a:extLst>
                <a:ext uri="{BEBA8EAE-BF5A-486C-A8C5-ECC9F3942E4B}">
                  <a14:imgProps xmlns:a14="http://schemas.microsoft.com/office/drawing/2010/main">
                    <a14:imgLayer r:embed="rId8">
                      <a14:imgEffect>
                        <a14:artisticCrisscrossEtching/>
                      </a14:imgEffect>
                    </a14:imgLayer>
                  </a14:imgProps>
                </a:ext>
                <a:ext uri="{28A0092B-C50C-407E-A947-70E740481C1C}">
                  <a14:useLocalDpi xmlns:a14="http://schemas.microsoft.com/office/drawing/2010/main" val="0"/>
                </a:ext>
              </a:extLst>
            </a:blip>
            <a:stretch>
              <a:fillRect/>
            </a:stretch>
          </p:blipFill>
          <p:spPr>
            <a:xfrm>
              <a:off x="11024" y="3465836"/>
              <a:ext cx="4393692" cy="3392163"/>
            </a:xfrm>
            <a:prstGeom prst="rect">
              <a:avLst/>
            </a:prstGeom>
            <a:effectLst>
              <a:outerShdw blurRad="342900" dist="50800" dir="5400000" sx="1000" sy="1000" algn="ctr" rotWithShape="0">
                <a:srgbClr val="000000">
                  <a:alpha val="98000"/>
                </a:srgbClr>
              </a:outerShdw>
            </a:effectLst>
          </p:spPr>
        </p:pic>
        <p:pic>
          <p:nvPicPr>
            <p:cNvPr id="7" name="Picture 6"/>
            <p:cNvPicPr>
              <a:picLocks noChangeAspect="1"/>
            </p:cNvPicPr>
            <p:nvPr/>
          </p:nvPicPr>
          <p:blipFill>
            <a:blip r:embed="rId9">
              <a:clrChange>
                <a:clrFrom>
                  <a:srgbClr val="A8B1A7"/>
                </a:clrFrom>
                <a:clrTo>
                  <a:srgbClr val="A8B1A7">
                    <a:alpha val="0"/>
                  </a:srgbClr>
                </a:clrTo>
              </a:clrChange>
              <a:duotone>
                <a:schemeClr val="bg2">
                  <a:shade val="45000"/>
                  <a:satMod val="135000"/>
                </a:schemeClr>
                <a:prstClr val="white"/>
              </a:duotone>
              <a:extLst>
                <a:ext uri="{BEBA8EAE-BF5A-486C-A8C5-ECC9F3942E4B}">
                  <a14:imgProps xmlns:a14="http://schemas.microsoft.com/office/drawing/2010/main">
                    <a14:imgLayer r:embed="rId10">
                      <a14:imgEffect>
                        <a14:artisticCrisscrossEtching/>
                      </a14:imgEffect>
                    </a14:imgLayer>
                  </a14:imgProps>
                </a:ext>
                <a:ext uri="{28A0092B-C50C-407E-A947-70E740481C1C}">
                  <a14:useLocalDpi xmlns:a14="http://schemas.microsoft.com/office/drawing/2010/main" val="0"/>
                </a:ext>
              </a:extLst>
            </a:blip>
            <a:stretch>
              <a:fillRect/>
            </a:stretch>
          </p:blipFill>
          <p:spPr>
            <a:xfrm>
              <a:off x="4339955" y="3427643"/>
              <a:ext cx="4203523" cy="3430357"/>
            </a:xfrm>
            <a:prstGeom prst="rect">
              <a:avLst/>
            </a:prstGeom>
            <a:effectLst>
              <a:outerShdw blurRad="342900" dist="50800" dir="5400000" sx="1000" sy="1000" algn="ctr" rotWithShape="0">
                <a:srgbClr val="000000">
                  <a:alpha val="98000"/>
                </a:srgbClr>
              </a:outerShdw>
            </a:effectLst>
          </p:spPr>
        </p:pic>
      </p:grpSp>
      <p:grpSp>
        <p:nvGrpSpPr>
          <p:cNvPr id="2" name="Group 1">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12" name="Shape 406">
            <a:extLst>
              <a:ext uri="{FF2B5EF4-FFF2-40B4-BE49-F238E27FC236}">
                <a16:creationId xmlns:a16="http://schemas.microsoft.com/office/drawing/2014/main" id="{821447FF-8429-4339-B6E1-7E9A485B1356}"/>
              </a:ext>
            </a:extLst>
          </p:cNvPr>
          <p:cNvSpPr txBox="1"/>
          <p:nvPr/>
        </p:nvSpPr>
        <p:spPr>
          <a:xfrm>
            <a:off x="3646955" y="655072"/>
            <a:ext cx="5551039" cy="469672"/>
          </a:xfrm>
          <a:prstGeom prst="rect">
            <a:avLst/>
          </a:prstGeom>
          <a:solidFill>
            <a:schemeClr val="accent3">
              <a:lumMod val="20000"/>
              <a:lumOff val="80000"/>
            </a:schemeClr>
          </a:solidFill>
          <a:ln>
            <a:solidFill>
              <a:srgbClr val="66FFCC">
                <a:alpha val="92941"/>
              </a:srgbClr>
            </a:solid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rgbClr val="000000"/>
                </a:solidFill>
                <a:latin typeface="Lato Black"/>
                <a:ea typeface="Lato Black"/>
                <a:cs typeface="Lato Black"/>
                <a:sym typeface="Lato Black"/>
              </a:rPr>
              <a:t>Roof Top- Solar Plants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grpSp>
        <p:nvGrpSpPr>
          <p:cNvPr id="10" name="Group 9"/>
          <p:cNvGrpSpPr/>
          <p:nvPr/>
        </p:nvGrpSpPr>
        <p:grpSpPr>
          <a:xfrm>
            <a:off x="1801579" y="1527720"/>
            <a:ext cx="559482" cy="555031"/>
            <a:chOff x="1801579" y="1527720"/>
            <a:chExt cx="559482" cy="555031"/>
          </a:xfrm>
        </p:grpSpPr>
        <p:sp>
          <p:nvSpPr>
            <p:cNvPr id="15" name="Shape 410">
              <a:extLst>
                <a:ext uri="{FF2B5EF4-FFF2-40B4-BE49-F238E27FC236}">
                  <a16:creationId xmlns:a16="http://schemas.microsoft.com/office/drawing/2014/main" id="{F71E51B5-22F7-4B5D-B2FB-B386DA91E8DC}"/>
                </a:ext>
              </a:extLst>
            </p:cNvPr>
            <p:cNvSpPr/>
            <p:nvPr/>
          </p:nvSpPr>
          <p:spPr>
            <a:xfrm>
              <a:off x="1801579" y="1527720"/>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411">
              <a:extLst>
                <a:ext uri="{FF2B5EF4-FFF2-40B4-BE49-F238E27FC236}">
                  <a16:creationId xmlns:a16="http://schemas.microsoft.com/office/drawing/2014/main" id="{2C2DEFC5-49F6-4824-873E-3B0DF869A60B}"/>
                </a:ext>
              </a:extLst>
            </p:cNvPr>
            <p:cNvSpPr/>
            <p:nvPr/>
          </p:nvSpPr>
          <p:spPr>
            <a:xfrm>
              <a:off x="1949221" y="1711463"/>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3" name="Content Placeholder 2">
            <a:extLst>
              <a:ext uri="{FF2B5EF4-FFF2-40B4-BE49-F238E27FC236}">
                <a16:creationId xmlns:a16="http://schemas.microsoft.com/office/drawing/2014/main" id="{715BFD9C-15A1-4DE8-9A39-B0C340BD0CFC}"/>
              </a:ext>
            </a:extLst>
          </p:cNvPr>
          <p:cNvSpPr txBox="1">
            <a:spLocks/>
          </p:cNvSpPr>
          <p:nvPr/>
        </p:nvSpPr>
        <p:spPr>
          <a:xfrm>
            <a:off x="2494806" y="1589128"/>
            <a:ext cx="6198516" cy="399712"/>
          </a:xfrm>
          <a:prstGeom prst="rect">
            <a:avLst/>
          </a:prstGeom>
          <a:solidFill>
            <a:schemeClr val="bg1">
              <a:lumMod val="95000"/>
            </a:schemeClr>
          </a:solidFill>
        </p:spPr>
        <p:txBody>
          <a:bodyPr anchor="ctr">
            <a:normAutofit fontScale="85000" lnSpcReduction="20000"/>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8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750 kW Akal University, </a:t>
            </a:r>
            <a:r>
              <a:rPr lang="en-US" sz="2800" b="1"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Bhatinda</a:t>
            </a:r>
            <a:endParaRPr lang="en-US" sz="16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grpSp>
        <p:nvGrpSpPr>
          <p:cNvPr id="4" name="Group 3"/>
          <p:cNvGrpSpPr/>
          <p:nvPr/>
        </p:nvGrpSpPr>
        <p:grpSpPr>
          <a:xfrm>
            <a:off x="1798999" y="2348912"/>
            <a:ext cx="559482" cy="555031"/>
            <a:chOff x="1798999" y="2420888"/>
            <a:chExt cx="559482" cy="555031"/>
          </a:xfrm>
        </p:grpSpPr>
        <p:sp>
          <p:nvSpPr>
            <p:cNvPr id="30" name="Shape 410">
              <a:extLst>
                <a:ext uri="{FF2B5EF4-FFF2-40B4-BE49-F238E27FC236}">
                  <a16:creationId xmlns:a16="http://schemas.microsoft.com/office/drawing/2014/main" id="{46924B61-9E09-488E-80B7-AC9FA7E6167E}"/>
                </a:ext>
              </a:extLst>
            </p:cNvPr>
            <p:cNvSpPr/>
            <p:nvPr/>
          </p:nvSpPr>
          <p:spPr>
            <a:xfrm>
              <a:off x="1798999" y="2420888"/>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1" name="Shape 411">
              <a:extLst>
                <a:ext uri="{FF2B5EF4-FFF2-40B4-BE49-F238E27FC236}">
                  <a16:creationId xmlns:a16="http://schemas.microsoft.com/office/drawing/2014/main" id="{2DD93DBB-FD2E-49CC-8867-0902484DD963}"/>
                </a:ext>
              </a:extLst>
            </p:cNvPr>
            <p:cNvSpPr/>
            <p:nvPr/>
          </p:nvSpPr>
          <p:spPr>
            <a:xfrm>
              <a:off x="1946641" y="2596551"/>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grpSp>
        <p:nvGrpSpPr>
          <p:cNvPr id="8" name="Group 7"/>
          <p:cNvGrpSpPr/>
          <p:nvPr/>
        </p:nvGrpSpPr>
        <p:grpSpPr>
          <a:xfrm>
            <a:off x="1811940" y="3234011"/>
            <a:ext cx="559482" cy="555031"/>
            <a:chOff x="1811940" y="3234009"/>
            <a:chExt cx="559482" cy="555031"/>
          </a:xfrm>
        </p:grpSpPr>
        <p:sp>
          <p:nvSpPr>
            <p:cNvPr id="34" name="Shape 410">
              <a:extLst>
                <a:ext uri="{FF2B5EF4-FFF2-40B4-BE49-F238E27FC236}">
                  <a16:creationId xmlns:a16="http://schemas.microsoft.com/office/drawing/2014/main" id="{9698F9D5-C400-40FA-B34D-E0A592A0EABD}"/>
                </a:ext>
              </a:extLst>
            </p:cNvPr>
            <p:cNvSpPr/>
            <p:nvPr/>
          </p:nvSpPr>
          <p:spPr>
            <a:xfrm>
              <a:off x="1811940" y="3234009"/>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5" name="Shape 411">
              <a:extLst>
                <a:ext uri="{FF2B5EF4-FFF2-40B4-BE49-F238E27FC236}">
                  <a16:creationId xmlns:a16="http://schemas.microsoft.com/office/drawing/2014/main" id="{906871FA-9F9F-4676-A969-51AE39D3BAD4}"/>
                </a:ext>
              </a:extLst>
            </p:cNvPr>
            <p:cNvSpPr/>
            <p:nvPr/>
          </p:nvSpPr>
          <p:spPr>
            <a:xfrm>
              <a:off x="1959558" y="3417754"/>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37" name="Content Placeholder 2">
            <a:extLst>
              <a:ext uri="{FF2B5EF4-FFF2-40B4-BE49-F238E27FC236}">
                <a16:creationId xmlns:a16="http://schemas.microsoft.com/office/drawing/2014/main" id="{715BFD9C-15A1-4DE8-9A39-B0C340BD0CFC}"/>
              </a:ext>
            </a:extLst>
          </p:cNvPr>
          <p:cNvSpPr txBox="1">
            <a:spLocks/>
          </p:cNvSpPr>
          <p:nvPr/>
        </p:nvSpPr>
        <p:spPr>
          <a:xfrm>
            <a:off x="2494806" y="2420888"/>
            <a:ext cx="6198516" cy="399712"/>
          </a:xfrm>
          <a:prstGeom prst="rect">
            <a:avLst/>
          </a:prstGeom>
          <a:solidFill>
            <a:schemeClr val="bg1">
              <a:lumMod val="95000"/>
            </a:schemeClr>
          </a:solidFill>
        </p:spPr>
        <p:txBody>
          <a:bodyPr anchor="ctr">
            <a:normAutofit fontScale="85000" lnSpcReduction="20000"/>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8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1500 kW 40 Akal Academies, Punjab</a:t>
            </a:r>
            <a:endParaRPr lang="en-US" sz="16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sp>
        <p:nvSpPr>
          <p:cNvPr id="38" name="Content Placeholder 2">
            <a:extLst>
              <a:ext uri="{FF2B5EF4-FFF2-40B4-BE49-F238E27FC236}">
                <a16:creationId xmlns:a16="http://schemas.microsoft.com/office/drawing/2014/main" id="{715BFD9C-15A1-4DE8-9A39-B0C340BD0CFC}"/>
              </a:ext>
            </a:extLst>
          </p:cNvPr>
          <p:cNvSpPr txBox="1">
            <a:spLocks/>
          </p:cNvSpPr>
          <p:nvPr/>
        </p:nvSpPr>
        <p:spPr>
          <a:xfrm>
            <a:off x="2519040" y="3317320"/>
            <a:ext cx="6198516" cy="399712"/>
          </a:xfrm>
          <a:prstGeom prst="rect">
            <a:avLst/>
          </a:prstGeom>
          <a:solidFill>
            <a:schemeClr val="bg1">
              <a:lumMod val="95000"/>
            </a:schemeClr>
          </a:solidFill>
        </p:spPr>
        <p:txBody>
          <a:bodyPr anchor="ctr">
            <a:normAutofit fontScale="85000" lnSpcReduction="20000"/>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8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108 kW </a:t>
            </a:r>
            <a:r>
              <a:rPr lang="en-US" sz="2800" b="1"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Radaur</a:t>
            </a:r>
            <a:r>
              <a:rPr lang="en-US" sz="28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Haryana</a:t>
            </a:r>
            <a:endParaRPr lang="en-US" sz="16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grpSp>
        <p:nvGrpSpPr>
          <p:cNvPr id="29" name="Group 28"/>
          <p:cNvGrpSpPr/>
          <p:nvPr/>
        </p:nvGrpSpPr>
        <p:grpSpPr>
          <a:xfrm>
            <a:off x="1791308" y="4026129"/>
            <a:ext cx="559482" cy="555031"/>
            <a:chOff x="1811940" y="3234009"/>
            <a:chExt cx="559482" cy="555031"/>
          </a:xfrm>
        </p:grpSpPr>
        <p:sp>
          <p:nvSpPr>
            <p:cNvPr id="32" name="Shape 410">
              <a:extLst>
                <a:ext uri="{FF2B5EF4-FFF2-40B4-BE49-F238E27FC236}">
                  <a16:creationId xmlns:a16="http://schemas.microsoft.com/office/drawing/2014/main" id="{9698F9D5-C400-40FA-B34D-E0A592A0EABD}"/>
                </a:ext>
              </a:extLst>
            </p:cNvPr>
            <p:cNvSpPr/>
            <p:nvPr/>
          </p:nvSpPr>
          <p:spPr>
            <a:xfrm>
              <a:off x="1811940" y="3234009"/>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9" name="Shape 411">
              <a:extLst>
                <a:ext uri="{FF2B5EF4-FFF2-40B4-BE49-F238E27FC236}">
                  <a16:creationId xmlns:a16="http://schemas.microsoft.com/office/drawing/2014/main" id="{906871FA-9F9F-4676-A969-51AE39D3BAD4}"/>
                </a:ext>
              </a:extLst>
            </p:cNvPr>
            <p:cNvSpPr/>
            <p:nvPr/>
          </p:nvSpPr>
          <p:spPr>
            <a:xfrm>
              <a:off x="1959558" y="3417754"/>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40" name="Content Placeholder 2">
            <a:extLst>
              <a:ext uri="{FF2B5EF4-FFF2-40B4-BE49-F238E27FC236}">
                <a16:creationId xmlns:a16="http://schemas.microsoft.com/office/drawing/2014/main" id="{715BFD9C-15A1-4DE8-9A39-B0C340BD0CFC}"/>
              </a:ext>
            </a:extLst>
          </p:cNvPr>
          <p:cNvSpPr txBox="1">
            <a:spLocks/>
          </p:cNvSpPr>
          <p:nvPr/>
        </p:nvSpPr>
        <p:spPr>
          <a:xfrm>
            <a:off x="2481826" y="4109408"/>
            <a:ext cx="6235730" cy="399712"/>
          </a:xfrm>
          <a:prstGeom prst="rect">
            <a:avLst/>
          </a:prstGeom>
          <a:solidFill>
            <a:schemeClr val="bg1">
              <a:lumMod val="95000"/>
            </a:schemeClr>
          </a:solidFill>
        </p:spPr>
        <p:txBody>
          <a:bodyPr anchor="ctr">
            <a:normAutofit fontScale="85000" lnSpcReduction="20000"/>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8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75 kW </a:t>
            </a:r>
            <a:r>
              <a:rPr lang="en-US" sz="2800" b="1"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Mukund</a:t>
            </a:r>
            <a:r>
              <a:rPr lang="en-US" sz="28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a:t>
            </a:r>
            <a:r>
              <a:rPr lang="en-US" sz="2800" b="1"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Lal</a:t>
            </a:r>
            <a:r>
              <a:rPr lang="en-US" sz="28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Public School, Yamuna Nagar</a:t>
            </a:r>
            <a:endParaRPr lang="en-US" sz="16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grpSp>
        <p:nvGrpSpPr>
          <p:cNvPr id="41" name="Group 40"/>
          <p:cNvGrpSpPr/>
          <p:nvPr/>
        </p:nvGrpSpPr>
        <p:grpSpPr>
          <a:xfrm>
            <a:off x="1774726" y="4818217"/>
            <a:ext cx="559482" cy="555031"/>
            <a:chOff x="1811940" y="3234009"/>
            <a:chExt cx="559482" cy="555031"/>
          </a:xfrm>
        </p:grpSpPr>
        <p:sp>
          <p:nvSpPr>
            <p:cNvPr id="42" name="Shape 410">
              <a:extLst>
                <a:ext uri="{FF2B5EF4-FFF2-40B4-BE49-F238E27FC236}">
                  <a16:creationId xmlns:a16="http://schemas.microsoft.com/office/drawing/2014/main" id="{9698F9D5-C400-40FA-B34D-E0A592A0EABD}"/>
                </a:ext>
              </a:extLst>
            </p:cNvPr>
            <p:cNvSpPr/>
            <p:nvPr/>
          </p:nvSpPr>
          <p:spPr>
            <a:xfrm>
              <a:off x="1811940" y="3234009"/>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43" name="Shape 411">
              <a:extLst>
                <a:ext uri="{FF2B5EF4-FFF2-40B4-BE49-F238E27FC236}">
                  <a16:creationId xmlns:a16="http://schemas.microsoft.com/office/drawing/2014/main" id="{906871FA-9F9F-4676-A969-51AE39D3BAD4}"/>
                </a:ext>
              </a:extLst>
            </p:cNvPr>
            <p:cNvSpPr/>
            <p:nvPr/>
          </p:nvSpPr>
          <p:spPr>
            <a:xfrm>
              <a:off x="1959558" y="3417754"/>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44" name="Content Placeholder 2">
            <a:extLst>
              <a:ext uri="{FF2B5EF4-FFF2-40B4-BE49-F238E27FC236}">
                <a16:creationId xmlns:a16="http://schemas.microsoft.com/office/drawing/2014/main" id="{715BFD9C-15A1-4DE8-9A39-B0C340BD0CFC}"/>
              </a:ext>
            </a:extLst>
          </p:cNvPr>
          <p:cNvSpPr txBox="1">
            <a:spLocks/>
          </p:cNvSpPr>
          <p:nvPr/>
        </p:nvSpPr>
        <p:spPr>
          <a:xfrm>
            <a:off x="2481826" y="4901496"/>
            <a:ext cx="6198516" cy="399712"/>
          </a:xfrm>
          <a:prstGeom prst="rect">
            <a:avLst/>
          </a:prstGeom>
          <a:solidFill>
            <a:schemeClr val="bg1">
              <a:lumMod val="95000"/>
            </a:schemeClr>
          </a:solidFill>
        </p:spPr>
        <p:txBody>
          <a:bodyPr anchor="ctr">
            <a:normAutofit fontScale="85000" lnSpcReduction="20000"/>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8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85 kW ICICI Bank Ltd, Noida </a:t>
            </a:r>
            <a:endParaRPr lang="en-US" sz="16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spTree>
    <p:extLst>
      <p:ext uri="{BB962C8B-B14F-4D97-AF65-F5344CB8AC3E}">
        <p14:creationId xmlns:p14="http://schemas.microsoft.com/office/powerpoint/2010/main" val="37188935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3" y="-27384"/>
            <a:ext cx="12212789" cy="6885384"/>
          </a:xfrm>
          <a:prstGeom prst="rect">
            <a:avLst/>
          </a:prstGeom>
        </p:spPr>
      </p:pic>
      <p:grpSp>
        <p:nvGrpSpPr>
          <p:cNvPr id="2" name="Group 1">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grpSp>
        <p:nvGrpSpPr>
          <p:cNvPr id="5" name="Group 4"/>
          <p:cNvGrpSpPr/>
          <p:nvPr/>
        </p:nvGrpSpPr>
        <p:grpSpPr>
          <a:xfrm>
            <a:off x="1863316" y="2035801"/>
            <a:ext cx="559482" cy="555031"/>
            <a:chOff x="1801579" y="1700808"/>
            <a:chExt cx="559482" cy="555031"/>
          </a:xfrm>
        </p:grpSpPr>
        <p:sp>
          <p:nvSpPr>
            <p:cNvPr id="15" name="Shape 410">
              <a:extLst>
                <a:ext uri="{FF2B5EF4-FFF2-40B4-BE49-F238E27FC236}">
                  <a16:creationId xmlns:a16="http://schemas.microsoft.com/office/drawing/2014/main" id="{F71E51B5-22F7-4B5D-B2FB-B386DA91E8DC}"/>
                </a:ext>
              </a:extLst>
            </p:cNvPr>
            <p:cNvSpPr/>
            <p:nvPr/>
          </p:nvSpPr>
          <p:spPr>
            <a:xfrm>
              <a:off x="1801579" y="1700808"/>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411">
              <a:extLst>
                <a:ext uri="{FF2B5EF4-FFF2-40B4-BE49-F238E27FC236}">
                  <a16:creationId xmlns:a16="http://schemas.microsoft.com/office/drawing/2014/main" id="{2C2DEFC5-49F6-4824-873E-3B0DF869A60B}"/>
                </a:ext>
              </a:extLst>
            </p:cNvPr>
            <p:cNvSpPr/>
            <p:nvPr/>
          </p:nvSpPr>
          <p:spPr>
            <a:xfrm>
              <a:off x="1949221" y="1855438"/>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3" name="Content Placeholder 2">
            <a:extLst>
              <a:ext uri="{FF2B5EF4-FFF2-40B4-BE49-F238E27FC236}">
                <a16:creationId xmlns:a16="http://schemas.microsoft.com/office/drawing/2014/main" id="{715BFD9C-15A1-4DE8-9A39-B0C340BD0CFC}"/>
              </a:ext>
            </a:extLst>
          </p:cNvPr>
          <p:cNvSpPr txBox="1">
            <a:spLocks/>
          </p:cNvSpPr>
          <p:nvPr/>
        </p:nvSpPr>
        <p:spPr>
          <a:xfrm>
            <a:off x="2638822" y="2119080"/>
            <a:ext cx="6198516" cy="399712"/>
          </a:xfrm>
          <a:prstGeom prst="rect">
            <a:avLst/>
          </a:prstGeom>
          <a:solidFill>
            <a:schemeClr val="bg1">
              <a:lumMod val="95000"/>
            </a:schemeClr>
          </a:solidFill>
        </p:spPr>
        <p:txBody>
          <a:bodyPr>
            <a:no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4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22 MW </a:t>
            </a:r>
            <a:r>
              <a:rPr lang="en-US" sz="2400" b="1"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Haldiram</a:t>
            </a:r>
            <a:endParaRPr lang="en-US" sz="24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grpSp>
        <p:nvGrpSpPr>
          <p:cNvPr id="6" name="Group 5"/>
          <p:cNvGrpSpPr/>
          <p:nvPr/>
        </p:nvGrpSpPr>
        <p:grpSpPr>
          <a:xfrm>
            <a:off x="1863316" y="3059554"/>
            <a:ext cx="559482" cy="555031"/>
            <a:chOff x="1798999" y="3059522"/>
            <a:chExt cx="559482" cy="555031"/>
          </a:xfrm>
        </p:grpSpPr>
        <p:sp>
          <p:nvSpPr>
            <p:cNvPr id="30" name="Shape 410">
              <a:extLst>
                <a:ext uri="{FF2B5EF4-FFF2-40B4-BE49-F238E27FC236}">
                  <a16:creationId xmlns:a16="http://schemas.microsoft.com/office/drawing/2014/main" id="{46924B61-9E09-488E-80B7-AC9FA7E6167E}"/>
                </a:ext>
              </a:extLst>
            </p:cNvPr>
            <p:cNvSpPr/>
            <p:nvPr/>
          </p:nvSpPr>
          <p:spPr>
            <a:xfrm>
              <a:off x="1798999" y="3059522"/>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1" name="Shape 411">
              <a:extLst>
                <a:ext uri="{FF2B5EF4-FFF2-40B4-BE49-F238E27FC236}">
                  <a16:creationId xmlns:a16="http://schemas.microsoft.com/office/drawing/2014/main" id="{2DD93DBB-FD2E-49CC-8867-0902484DD963}"/>
                </a:ext>
              </a:extLst>
            </p:cNvPr>
            <p:cNvSpPr/>
            <p:nvPr/>
          </p:nvSpPr>
          <p:spPr>
            <a:xfrm>
              <a:off x="1946641" y="3243267"/>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33" name="Shape 409">
            <a:extLst>
              <a:ext uri="{FF2B5EF4-FFF2-40B4-BE49-F238E27FC236}">
                <a16:creationId xmlns:a16="http://schemas.microsoft.com/office/drawing/2014/main" id="{DADAAD81-4AD7-41E9-982B-8918730D7E7E}"/>
              </a:ext>
            </a:extLst>
          </p:cNvPr>
          <p:cNvSpPr/>
          <p:nvPr/>
        </p:nvSpPr>
        <p:spPr>
          <a:xfrm>
            <a:off x="2638822" y="4149112"/>
            <a:ext cx="6198516" cy="384149"/>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114300" eaLnBrk="1" fontAlgn="auto" hangingPunct="1">
              <a:spcBef>
                <a:spcPts val="0"/>
              </a:spcBef>
              <a:spcAft>
                <a:spcPts val="0"/>
              </a:spcAft>
              <a:buClr>
                <a:srgbClr val="000000"/>
              </a:buClr>
              <a:buFont typeface="Arial"/>
              <a:buNone/>
            </a:pPr>
            <a:r>
              <a:rPr lang="en-IN" sz="2400" b="1" kern="0" dirty="0">
                <a:solidFill>
                  <a:srgbClr val="000000"/>
                </a:solidFill>
                <a:latin typeface="Lato"/>
                <a:ea typeface="Open Sans" panose="020B0606030504020204" pitchFamily="34" charset="0"/>
                <a:cs typeface="Open Sans" panose="020B0606030504020204" pitchFamily="34" charset="0"/>
                <a:sym typeface="Arial"/>
              </a:rPr>
              <a:t>1.6 MW DS Group</a:t>
            </a:r>
          </a:p>
        </p:txBody>
      </p:sp>
      <p:grpSp>
        <p:nvGrpSpPr>
          <p:cNvPr id="7" name="Group 6"/>
          <p:cNvGrpSpPr/>
          <p:nvPr/>
        </p:nvGrpSpPr>
        <p:grpSpPr>
          <a:xfrm>
            <a:off x="1863316" y="4077104"/>
            <a:ext cx="559482" cy="555031"/>
            <a:chOff x="1811940" y="4265811"/>
            <a:chExt cx="559482" cy="555031"/>
          </a:xfrm>
        </p:grpSpPr>
        <p:sp>
          <p:nvSpPr>
            <p:cNvPr id="34" name="Shape 410">
              <a:extLst>
                <a:ext uri="{FF2B5EF4-FFF2-40B4-BE49-F238E27FC236}">
                  <a16:creationId xmlns:a16="http://schemas.microsoft.com/office/drawing/2014/main" id="{9698F9D5-C400-40FA-B34D-E0A592A0EABD}"/>
                </a:ext>
              </a:extLst>
            </p:cNvPr>
            <p:cNvSpPr/>
            <p:nvPr/>
          </p:nvSpPr>
          <p:spPr>
            <a:xfrm>
              <a:off x="1811940" y="4265811"/>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5" name="Shape 411">
              <a:extLst>
                <a:ext uri="{FF2B5EF4-FFF2-40B4-BE49-F238E27FC236}">
                  <a16:creationId xmlns:a16="http://schemas.microsoft.com/office/drawing/2014/main" id="{906871FA-9F9F-4676-A969-51AE39D3BAD4}"/>
                </a:ext>
              </a:extLst>
            </p:cNvPr>
            <p:cNvSpPr/>
            <p:nvPr/>
          </p:nvSpPr>
          <p:spPr>
            <a:xfrm>
              <a:off x="1959558" y="4449556"/>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37" name="Content Placeholder 2">
            <a:extLst>
              <a:ext uri="{FF2B5EF4-FFF2-40B4-BE49-F238E27FC236}">
                <a16:creationId xmlns:a16="http://schemas.microsoft.com/office/drawing/2014/main" id="{715BFD9C-15A1-4DE8-9A39-B0C340BD0CFC}"/>
              </a:ext>
            </a:extLst>
          </p:cNvPr>
          <p:cNvSpPr txBox="1">
            <a:spLocks/>
          </p:cNvSpPr>
          <p:nvPr/>
        </p:nvSpPr>
        <p:spPr>
          <a:xfrm>
            <a:off x="2638822" y="3123937"/>
            <a:ext cx="6198516" cy="399712"/>
          </a:xfrm>
          <a:prstGeom prst="rect">
            <a:avLst/>
          </a:prstGeom>
          <a:solidFill>
            <a:schemeClr val="bg1">
              <a:lumMod val="95000"/>
            </a:schemeClr>
          </a:solidFill>
        </p:spPr>
        <p:txBody>
          <a:bodyPr anchor="ctr">
            <a:no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None/>
            </a:pPr>
            <a:r>
              <a:rPr lang="en-US" sz="24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6 MW Renew Power- </a:t>
            </a:r>
            <a:r>
              <a:rPr lang="en-IN" sz="2400" b="1" dirty="0" err="1">
                <a:latin typeface="Lato" panose="020F0502020204030203"/>
              </a:rPr>
              <a:t>Nagarjuna</a:t>
            </a:r>
            <a:r>
              <a:rPr lang="en-US" sz="24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 cement</a:t>
            </a:r>
            <a:endParaRPr lang="en-US" sz="14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sp>
        <p:nvSpPr>
          <p:cNvPr id="24" name="Shape 406">
            <a:extLst>
              <a:ext uri="{FF2B5EF4-FFF2-40B4-BE49-F238E27FC236}">
                <a16:creationId xmlns:a16="http://schemas.microsoft.com/office/drawing/2014/main" id="{821447FF-8429-4339-B6E1-7E9A485B1356}"/>
              </a:ext>
            </a:extLst>
          </p:cNvPr>
          <p:cNvSpPr txBox="1"/>
          <p:nvPr/>
        </p:nvSpPr>
        <p:spPr>
          <a:xfrm>
            <a:off x="2278785" y="1231136"/>
            <a:ext cx="7632848" cy="469672"/>
          </a:xfrm>
          <a:prstGeom prst="rect">
            <a:avLst/>
          </a:prstGeom>
          <a:solidFill>
            <a:schemeClr val="accent3">
              <a:lumMod val="20000"/>
              <a:lumOff val="80000"/>
            </a:schemeClr>
          </a:solidFill>
          <a:ln>
            <a:solidFill>
              <a:srgbClr val="66FFCC">
                <a:alpha val="92941"/>
              </a:srgbClr>
            </a:solid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rgbClr val="000000"/>
                </a:solidFill>
                <a:latin typeface="Lato Black"/>
                <a:ea typeface="Lato Black"/>
                <a:cs typeface="Lato Black"/>
                <a:sym typeface="Lato Black"/>
              </a:rPr>
              <a:t>Ground Mounted Projects - In  Pipe line </a:t>
            </a:r>
            <a:endParaRPr sz="2400" b="1" kern="0" dirty="0">
              <a:solidFill>
                <a:srgbClr val="009DD9"/>
              </a:solidFill>
              <a:latin typeface="Lato Black"/>
              <a:ea typeface="Lato Black"/>
              <a:cs typeface="Lato Black"/>
              <a:sym typeface="Lato Black"/>
            </a:endParaRPr>
          </a:p>
        </p:txBody>
      </p:sp>
      <p:sp>
        <p:nvSpPr>
          <p:cNvPr id="32" name="Shape 409">
            <a:extLst>
              <a:ext uri="{FF2B5EF4-FFF2-40B4-BE49-F238E27FC236}">
                <a16:creationId xmlns:a16="http://schemas.microsoft.com/office/drawing/2014/main" id="{DADAAD81-4AD7-41E9-982B-8918730D7E7E}"/>
              </a:ext>
            </a:extLst>
          </p:cNvPr>
          <p:cNvSpPr/>
          <p:nvPr/>
        </p:nvSpPr>
        <p:spPr>
          <a:xfrm>
            <a:off x="2639890" y="5079609"/>
            <a:ext cx="6198516" cy="384149"/>
          </a:xfrm>
          <a:prstGeom prst="rect">
            <a:avLst/>
          </a:prstGeom>
          <a:solidFill>
            <a:schemeClr val="bg1">
              <a:lumMod val="95000"/>
            </a:schemeClr>
          </a:solidFill>
          <a:ln>
            <a:noFill/>
          </a:ln>
        </p:spPr>
        <p:txBody>
          <a:bodyPr spcFirstLastPara="1" wrap="square" lIns="91425" tIns="45700" rIns="91425" bIns="45700" anchor="ctr" anchorCtr="0">
            <a:noAutofit/>
          </a:bodyPr>
          <a:lstStyle/>
          <a:p>
            <a:pPr marL="114300" eaLnBrk="1" fontAlgn="auto" hangingPunct="1">
              <a:spcBef>
                <a:spcPts val="0"/>
              </a:spcBef>
              <a:spcAft>
                <a:spcPts val="0"/>
              </a:spcAft>
              <a:buClr>
                <a:srgbClr val="000000"/>
              </a:buClr>
              <a:buFont typeface="Arial"/>
              <a:buNone/>
            </a:pPr>
            <a:r>
              <a:rPr lang="en-IN" sz="2400" b="1" kern="0" dirty="0">
                <a:solidFill>
                  <a:srgbClr val="000000"/>
                </a:solidFill>
                <a:latin typeface="Lato"/>
                <a:ea typeface="Open Sans" panose="020B0606030504020204" pitchFamily="34" charset="0"/>
                <a:cs typeface="Open Sans" panose="020B0606030504020204" pitchFamily="34" charset="0"/>
                <a:sym typeface="Arial"/>
              </a:rPr>
              <a:t>145 MW NTPC, </a:t>
            </a:r>
            <a:r>
              <a:rPr lang="en-IN" sz="2400" b="1" kern="0" dirty="0" err="1">
                <a:solidFill>
                  <a:srgbClr val="000000"/>
                </a:solidFill>
                <a:latin typeface="Lato"/>
                <a:ea typeface="Open Sans" panose="020B0606030504020204" pitchFamily="34" charset="0"/>
                <a:cs typeface="Open Sans" panose="020B0606030504020204" pitchFamily="34" charset="0"/>
                <a:sym typeface="Arial"/>
              </a:rPr>
              <a:t>Ramagundam</a:t>
            </a:r>
            <a:r>
              <a:rPr lang="en-IN" sz="2400" b="1" kern="0" dirty="0">
                <a:solidFill>
                  <a:srgbClr val="000000"/>
                </a:solidFill>
                <a:latin typeface="Lato"/>
                <a:ea typeface="Open Sans" panose="020B0606030504020204" pitchFamily="34" charset="0"/>
                <a:cs typeface="Open Sans" panose="020B0606030504020204" pitchFamily="34" charset="0"/>
                <a:sym typeface="Arial"/>
              </a:rPr>
              <a:t>, </a:t>
            </a:r>
            <a:r>
              <a:rPr lang="en-IN" sz="2400" b="1" kern="0" dirty="0" err="1">
                <a:solidFill>
                  <a:srgbClr val="000000"/>
                </a:solidFill>
                <a:latin typeface="Lato"/>
                <a:ea typeface="Open Sans" panose="020B0606030504020204" pitchFamily="34" charset="0"/>
                <a:cs typeface="Open Sans" panose="020B0606030504020204" pitchFamily="34" charset="0"/>
                <a:sym typeface="Arial"/>
              </a:rPr>
              <a:t>Telangana</a:t>
            </a:r>
            <a:r>
              <a:rPr lang="en-IN" sz="2400" b="1" kern="0" dirty="0">
                <a:solidFill>
                  <a:srgbClr val="000000"/>
                </a:solidFill>
                <a:latin typeface="Lato"/>
                <a:ea typeface="Open Sans" panose="020B0606030504020204" pitchFamily="34" charset="0"/>
                <a:cs typeface="Open Sans" panose="020B0606030504020204" pitchFamily="34" charset="0"/>
                <a:sym typeface="Arial"/>
              </a:rPr>
              <a:t> </a:t>
            </a:r>
          </a:p>
        </p:txBody>
      </p:sp>
      <p:grpSp>
        <p:nvGrpSpPr>
          <p:cNvPr id="36" name="Group 35"/>
          <p:cNvGrpSpPr/>
          <p:nvPr/>
        </p:nvGrpSpPr>
        <p:grpSpPr>
          <a:xfrm>
            <a:off x="1864384" y="5007601"/>
            <a:ext cx="559482" cy="555031"/>
            <a:chOff x="1811940" y="4265811"/>
            <a:chExt cx="559482" cy="555031"/>
          </a:xfrm>
        </p:grpSpPr>
        <p:sp>
          <p:nvSpPr>
            <p:cNvPr id="38" name="Shape 410">
              <a:extLst>
                <a:ext uri="{FF2B5EF4-FFF2-40B4-BE49-F238E27FC236}">
                  <a16:creationId xmlns:a16="http://schemas.microsoft.com/office/drawing/2014/main" id="{9698F9D5-C400-40FA-B34D-E0A592A0EABD}"/>
                </a:ext>
              </a:extLst>
            </p:cNvPr>
            <p:cNvSpPr/>
            <p:nvPr/>
          </p:nvSpPr>
          <p:spPr>
            <a:xfrm>
              <a:off x="1811940" y="4265811"/>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9" name="Shape 411">
              <a:extLst>
                <a:ext uri="{FF2B5EF4-FFF2-40B4-BE49-F238E27FC236}">
                  <a16:creationId xmlns:a16="http://schemas.microsoft.com/office/drawing/2014/main" id="{906871FA-9F9F-4676-A969-51AE39D3BAD4}"/>
                </a:ext>
              </a:extLst>
            </p:cNvPr>
            <p:cNvSpPr/>
            <p:nvPr/>
          </p:nvSpPr>
          <p:spPr>
            <a:xfrm>
              <a:off x="1959558" y="4449556"/>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Tree>
    <p:extLst>
      <p:ext uri="{BB962C8B-B14F-4D97-AF65-F5344CB8AC3E}">
        <p14:creationId xmlns:p14="http://schemas.microsoft.com/office/powerpoint/2010/main" val="1142178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02" y="-9500"/>
            <a:ext cx="12343608" cy="6943700"/>
          </a:xfrm>
          <a:prstGeom prst="rect">
            <a:avLst/>
          </a:prstGeom>
        </p:spPr>
      </p:pic>
      <p:grpSp>
        <p:nvGrpSpPr>
          <p:cNvPr id="2" name="Group 1">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12" name="Shape 406">
            <a:extLst>
              <a:ext uri="{FF2B5EF4-FFF2-40B4-BE49-F238E27FC236}">
                <a16:creationId xmlns:a16="http://schemas.microsoft.com/office/drawing/2014/main" id="{821447FF-8429-4339-B6E1-7E9A485B1356}"/>
              </a:ext>
            </a:extLst>
          </p:cNvPr>
          <p:cNvSpPr txBox="1"/>
          <p:nvPr/>
        </p:nvSpPr>
        <p:spPr>
          <a:xfrm>
            <a:off x="2278785" y="1231136"/>
            <a:ext cx="7632848" cy="469672"/>
          </a:xfrm>
          <a:prstGeom prst="rect">
            <a:avLst/>
          </a:prstGeom>
          <a:solidFill>
            <a:schemeClr val="accent3">
              <a:lumMod val="20000"/>
              <a:lumOff val="80000"/>
            </a:schemeClr>
          </a:solidFill>
          <a:ln>
            <a:solidFill>
              <a:srgbClr val="66FFCC">
                <a:alpha val="92941"/>
              </a:srgbClr>
            </a:solid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rgbClr val="000000"/>
                </a:solidFill>
                <a:latin typeface="Lato Black"/>
                <a:ea typeface="Lato Black"/>
                <a:cs typeface="Lato Black"/>
                <a:sym typeface="Lato Black"/>
              </a:rPr>
              <a:t>Ground Mounted Projects - In  Pipe line </a:t>
            </a:r>
            <a:endParaRPr sz="2400" b="1" kern="0" dirty="0">
              <a:solidFill>
                <a:srgbClr val="009DD9"/>
              </a:solidFill>
              <a:latin typeface="Lato Black"/>
              <a:ea typeface="Lato Black"/>
              <a:cs typeface="Lato Black"/>
              <a:sym typeface="Lato Black"/>
            </a:endParaRPr>
          </a:p>
        </p:txBody>
      </p:sp>
      <p:grpSp>
        <p:nvGrpSpPr>
          <p:cNvPr id="7" name="Group 6"/>
          <p:cNvGrpSpPr/>
          <p:nvPr/>
        </p:nvGrpSpPr>
        <p:grpSpPr>
          <a:xfrm>
            <a:off x="1863316" y="2009905"/>
            <a:ext cx="559482" cy="555031"/>
            <a:chOff x="1863316" y="2009873"/>
            <a:chExt cx="559482" cy="555031"/>
          </a:xfrm>
        </p:grpSpPr>
        <p:sp>
          <p:nvSpPr>
            <p:cNvPr id="15" name="Shape 410">
              <a:extLst>
                <a:ext uri="{FF2B5EF4-FFF2-40B4-BE49-F238E27FC236}">
                  <a16:creationId xmlns:a16="http://schemas.microsoft.com/office/drawing/2014/main" id="{F71E51B5-22F7-4B5D-B2FB-B386DA91E8DC}"/>
                </a:ext>
              </a:extLst>
            </p:cNvPr>
            <p:cNvSpPr/>
            <p:nvPr/>
          </p:nvSpPr>
          <p:spPr>
            <a:xfrm>
              <a:off x="1863316" y="2009873"/>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411">
              <a:extLst>
                <a:ext uri="{FF2B5EF4-FFF2-40B4-BE49-F238E27FC236}">
                  <a16:creationId xmlns:a16="http://schemas.microsoft.com/office/drawing/2014/main" id="{2C2DEFC5-49F6-4824-873E-3B0DF869A60B}"/>
                </a:ext>
              </a:extLst>
            </p:cNvPr>
            <p:cNvSpPr/>
            <p:nvPr/>
          </p:nvSpPr>
          <p:spPr>
            <a:xfrm>
              <a:off x="2010958" y="2164503"/>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3" name="Content Placeholder 2">
            <a:extLst>
              <a:ext uri="{FF2B5EF4-FFF2-40B4-BE49-F238E27FC236}">
                <a16:creationId xmlns:a16="http://schemas.microsoft.com/office/drawing/2014/main" id="{715BFD9C-15A1-4DE8-9A39-B0C340BD0CFC}"/>
              </a:ext>
            </a:extLst>
          </p:cNvPr>
          <p:cNvSpPr txBox="1">
            <a:spLocks/>
          </p:cNvSpPr>
          <p:nvPr/>
        </p:nvSpPr>
        <p:spPr>
          <a:xfrm>
            <a:off x="2638822" y="2021176"/>
            <a:ext cx="6198516" cy="399712"/>
          </a:xfrm>
          <a:prstGeom prst="rect">
            <a:avLst/>
          </a:prstGeom>
          <a:solidFill>
            <a:schemeClr val="bg1">
              <a:lumMod val="95000"/>
            </a:schemeClr>
          </a:solidFill>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0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22 MW – Renew Power, </a:t>
            </a:r>
            <a:r>
              <a:rPr lang="en-US" sz="2000" b="1"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Cumbum</a:t>
            </a:r>
            <a:endParaRPr lang="en-US" sz="20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grpSp>
        <p:nvGrpSpPr>
          <p:cNvPr id="5" name="Group 4"/>
          <p:cNvGrpSpPr/>
          <p:nvPr/>
        </p:nvGrpSpPr>
        <p:grpSpPr>
          <a:xfrm>
            <a:off x="1863316" y="2801993"/>
            <a:ext cx="559482" cy="555031"/>
            <a:chOff x="1798999" y="3089993"/>
            <a:chExt cx="559482" cy="555031"/>
          </a:xfrm>
        </p:grpSpPr>
        <p:sp>
          <p:nvSpPr>
            <p:cNvPr id="30" name="Shape 410">
              <a:extLst>
                <a:ext uri="{FF2B5EF4-FFF2-40B4-BE49-F238E27FC236}">
                  <a16:creationId xmlns:a16="http://schemas.microsoft.com/office/drawing/2014/main" id="{46924B61-9E09-488E-80B7-AC9FA7E6167E}"/>
                </a:ext>
              </a:extLst>
            </p:cNvPr>
            <p:cNvSpPr/>
            <p:nvPr/>
          </p:nvSpPr>
          <p:spPr>
            <a:xfrm>
              <a:off x="1798999" y="3089993"/>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1" name="Shape 411">
              <a:extLst>
                <a:ext uri="{FF2B5EF4-FFF2-40B4-BE49-F238E27FC236}">
                  <a16:creationId xmlns:a16="http://schemas.microsoft.com/office/drawing/2014/main" id="{2DD93DBB-FD2E-49CC-8867-0902484DD963}"/>
                </a:ext>
              </a:extLst>
            </p:cNvPr>
            <p:cNvSpPr/>
            <p:nvPr/>
          </p:nvSpPr>
          <p:spPr>
            <a:xfrm>
              <a:off x="1946641" y="3284984"/>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grpSp>
        <p:nvGrpSpPr>
          <p:cNvPr id="6" name="Group 5"/>
          <p:cNvGrpSpPr/>
          <p:nvPr/>
        </p:nvGrpSpPr>
        <p:grpSpPr>
          <a:xfrm>
            <a:off x="1863316" y="3594055"/>
            <a:ext cx="559482" cy="555031"/>
            <a:chOff x="1811940" y="4265811"/>
            <a:chExt cx="559482" cy="555031"/>
          </a:xfrm>
        </p:grpSpPr>
        <p:sp>
          <p:nvSpPr>
            <p:cNvPr id="34" name="Shape 410">
              <a:extLst>
                <a:ext uri="{FF2B5EF4-FFF2-40B4-BE49-F238E27FC236}">
                  <a16:creationId xmlns:a16="http://schemas.microsoft.com/office/drawing/2014/main" id="{9698F9D5-C400-40FA-B34D-E0A592A0EABD}"/>
                </a:ext>
              </a:extLst>
            </p:cNvPr>
            <p:cNvSpPr/>
            <p:nvPr/>
          </p:nvSpPr>
          <p:spPr>
            <a:xfrm>
              <a:off x="1811940" y="4265811"/>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35" name="Shape 411">
              <a:extLst>
                <a:ext uri="{FF2B5EF4-FFF2-40B4-BE49-F238E27FC236}">
                  <a16:creationId xmlns:a16="http://schemas.microsoft.com/office/drawing/2014/main" id="{906871FA-9F9F-4676-A969-51AE39D3BAD4}"/>
                </a:ext>
              </a:extLst>
            </p:cNvPr>
            <p:cNvSpPr/>
            <p:nvPr/>
          </p:nvSpPr>
          <p:spPr>
            <a:xfrm>
              <a:off x="1959558" y="4449556"/>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37" name="Content Placeholder 2">
            <a:extLst>
              <a:ext uri="{FF2B5EF4-FFF2-40B4-BE49-F238E27FC236}">
                <a16:creationId xmlns:a16="http://schemas.microsoft.com/office/drawing/2014/main" id="{715BFD9C-15A1-4DE8-9A39-B0C340BD0CFC}"/>
              </a:ext>
            </a:extLst>
          </p:cNvPr>
          <p:cNvSpPr txBox="1">
            <a:spLocks/>
          </p:cNvSpPr>
          <p:nvPr/>
        </p:nvSpPr>
        <p:spPr>
          <a:xfrm>
            <a:off x="2638822" y="2852936"/>
            <a:ext cx="6198516" cy="399712"/>
          </a:xfrm>
          <a:prstGeom prst="rect">
            <a:avLst/>
          </a:prstGeom>
          <a:solidFill>
            <a:schemeClr val="bg1">
              <a:lumMod val="95000"/>
            </a:schemeClr>
          </a:solidFill>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0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30 MW MULKANOOR, </a:t>
            </a:r>
            <a:r>
              <a:rPr lang="en-US" sz="2000" b="1"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Telangana</a:t>
            </a:r>
            <a:endParaRPr lang="en-US" sz="20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sp>
        <p:nvSpPr>
          <p:cNvPr id="22" name="Content Placeholder 2">
            <a:extLst>
              <a:ext uri="{FF2B5EF4-FFF2-40B4-BE49-F238E27FC236}">
                <a16:creationId xmlns:a16="http://schemas.microsoft.com/office/drawing/2014/main" id="{715BFD9C-15A1-4DE8-9A39-B0C340BD0CFC}"/>
              </a:ext>
            </a:extLst>
          </p:cNvPr>
          <p:cNvSpPr txBox="1">
            <a:spLocks/>
          </p:cNvSpPr>
          <p:nvPr/>
        </p:nvSpPr>
        <p:spPr>
          <a:xfrm>
            <a:off x="2638822" y="3677360"/>
            <a:ext cx="6198516" cy="399712"/>
          </a:xfrm>
          <a:prstGeom prst="rect">
            <a:avLst/>
          </a:prstGeom>
          <a:solidFill>
            <a:schemeClr val="bg1">
              <a:lumMod val="95000"/>
            </a:schemeClr>
          </a:solidFill>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0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143 MW DACHPALLI, </a:t>
            </a:r>
            <a:r>
              <a:rPr lang="en-US" sz="2000" b="1" dirty="0" err="1">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Telangana</a:t>
            </a:r>
            <a:endParaRPr lang="en-US" sz="20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endParaRPr>
          </a:p>
        </p:txBody>
      </p:sp>
      <p:grpSp>
        <p:nvGrpSpPr>
          <p:cNvPr id="24" name="Group 23"/>
          <p:cNvGrpSpPr/>
          <p:nvPr/>
        </p:nvGrpSpPr>
        <p:grpSpPr>
          <a:xfrm>
            <a:off x="1864384" y="4343432"/>
            <a:ext cx="559482" cy="555031"/>
            <a:chOff x="1811940" y="4265811"/>
            <a:chExt cx="559482" cy="555031"/>
          </a:xfrm>
        </p:grpSpPr>
        <p:sp>
          <p:nvSpPr>
            <p:cNvPr id="25" name="Shape 410">
              <a:extLst>
                <a:ext uri="{FF2B5EF4-FFF2-40B4-BE49-F238E27FC236}">
                  <a16:creationId xmlns:a16="http://schemas.microsoft.com/office/drawing/2014/main" id="{9698F9D5-C400-40FA-B34D-E0A592A0EABD}"/>
                </a:ext>
              </a:extLst>
            </p:cNvPr>
            <p:cNvSpPr/>
            <p:nvPr/>
          </p:nvSpPr>
          <p:spPr>
            <a:xfrm>
              <a:off x="1811940" y="4265811"/>
              <a:ext cx="559482" cy="555031"/>
            </a:xfrm>
            <a:prstGeom prst="ellipse">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6" name="Shape 411">
              <a:extLst>
                <a:ext uri="{FF2B5EF4-FFF2-40B4-BE49-F238E27FC236}">
                  <a16:creationId xmlns:a16="http://schemas.microsoft.com/office/drawing/2014/main" id="{906871FA-9F9F-4676-A969-51AE39D3BAD4}"/>
                </a:ext>
              </a:extLst>
            </p:cNvPr>
            <p:cNvSpPr/>
            <p:nvPr/>
          </p:nvSpPr>
          <p:spPr>
            <a:xfrm>
              <a:off x="1959558" y="4449556"/>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grpSp>
      <p:sp>
        <p:nvSpPr>
          <p:cNvPr id="27" name="Content Placeholder 2">
            <a:extLst>
              <a:ext uri="{FF2B5EF4-FFF2-40B4-BE49-F238E27FC236}">
                <a16:creationId xmlns:a16="http://schemas.microsoft.com/office/drawing/2014/main" id="{715BFD9C-15A1-4DE8-9A39-B0C340BD0CFC}"/>
              </a:ext>
            </a:extLst>
          </p:cNvPr>
          <p:cNvSpPr txBox="1">
            <a:spLocks/>
          </p:cNvSpPr>
          <p:nvPr/>
        </p:nvSpPr>
        <p:spPr>
          <a:xfrm>
            <a:off x="2639890" y="4426711"/>
            <a:ext cx="6198516" cy="399712"/>
          </a:xfrm>
          <a:prstGeom prst="rect">
            <a:avLst/>
          </a:prstGeom>
          <a:solidFill>
            <a:schemeClr val="bg1">
              <a:lumMod val="95000"/>
            </a:schemeClr>
          </a:solidFill>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r>
              <a:rPr lang="en-US" sz="2000" b="1" dirty="0">
                <a:solidFill>
                  <a:srgbClr val="000000"/>
                </a:solidFill>
                <a:latin typeface="Lato" panose="020F0502020204030203" pitchFamily="34" charset="0"/>
                <a:ea typeface="Open Sans" panose="020B0606030504020204" pitchFamily="34" charset="0"/>
                <a:cs typeface="Open Sans" panose="020B0606030504020204" pitchFamily="34" charset="0"/>
                <a:sym typeface="Arial"/>
              </a:rPr>
              <a:t>640 MW  Bikaner, Rajasthan</a:t>
            </a:r>
          </a:p>
        </p:txBody>
      </p:sp>
    </p:spTree>
    <p:extLst>
      <p:ext uri="{BB962C8B-B14F-4D97-AF65-F5344CB8AC3E}">
        <p14:creationId xmlns:p14="http://schemas.microsoft.com/office/powerpoint/2010/main" val="34929382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231" y="1196975"/>
            <a:ext cx="10057091" cy="947738"/>
          </a:xfrm>
          <a:prstGeom prst="rect">
            <a:avLst/>
          </a:prstGeom>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defRPr/>
            </a:pPr>
            <a:endParaRPr lang="en-US" sz="2400" u="sng" dirty="0"/>
          </a:p>
        </p:txBody>
      </p:sp>
      <p:sp>
        <p:nvSpPr>
          <p:cNvPr id="2" name="Title 1"/>
          <p:cNvSpPr>
            <a:spLocks noGrp="1"/>
          </p:cNvSpPr>
          <p:nvPr>
            <p:ph type="title"/>
          </p:nvPr>
        </p:nvSpPr>
        <p:spPr>
          <a:xfrm>
            <a:off x="380206" y="990600"/>
            <a:ext cx="10971372" cy="805656"/>
          </a:xfrm>
        </p:spPr>
        <p:txBody>
          <a:bodyPr/>
          <a:lstStyle/>
          <a:p>
            <a:pPr algn="ctr"/>
            <a:r>
              <a:rPr lang="en-GB" sz="3600" b="1" dirty="0">
                <a:solidFill>
                  <a:srgbClr val="7030A0"/>
                </a:solidFill>
                <a:latin typeface="Times New Roman" pitchFamily="18" charset="0"/>
                <a:cs typeface="Times New Roman" pitchFamily="18" charset="0"/>
              </a:rPr>
              <a:t>Hospitals</a:t>
            </a:r>
            <a:endParaRPr lang="en-US" sz="3600" b="1" dirty="0">
              <a:solidFill>
                <a:srgbClr val="7030A0"/>
              </a:solidFill>
            </a:endParaRPr>
          </a:p>
        </p:txBody>
      </p:sp>
      <p:sp>
        <p:nvSpPr>
          <p:cNvPr id="51206"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F23484F-BE9C-4203-9F73-F584DC1BBA40}" type="slidenum">
              <a:rPr lang="en-US" altLang="en-US">
                <a:solidFill>
                  <a:srgbClr val="FFFFFF"/>
                </a:solidFill>
              </a:rPr>
              <a:pPr/>
              <a:t>56</a:t>
            </a:fld>
            <a:endParaRPr lang="en-US" altLang="en-US" dirty="0">
              <a:solidFill>
                <a:srgbClr val="FFFFFF"/>
              </a:solidFill>
            </a:endParaRPr>
          </a:p>
        </p:txBody>
      </p:sp>
      <p:sp>
        <p:nvSpPr>
          <p:cNvPr id="9" name="Text Box 220"/>
          <p:cNvSpPr txBox="1">
            <a:spLocks noChangeArrowheads="1"/>
          </p:cNvSpPr>
          <p:nvPr/>
        </p:nvSpPr>
        <p:spPr bwMode="auto">
          <a:xfrm>
            <a:off x="1708304" y="1981216"/>
            <a:ext cx="7115547" cy="2913618"/>
          </a:xfrm>
          <a:prstGeom prst="rect">
            <a:avLst/>
          </a:prstGeom>
          <a:noFill/>
          <a:ln w="9525">
            <a:noFill/>
            <a:miter lim="800000"/>
            <a:headEnd/>
            <a:tailEnd/>
          </a:ln>
          <a:effectLst>
            <a:glow rad="139700">
              <a:schemeClr val="accent4">
                <a:satMod val="175000"/>
                <a:alpha val="40000"/>
              </a:schemeClr>
            </a:glow>
          </a:effectLst>
          <a:scene3d>
            <a:camera prst="orthographicFront"/>
            <a:lightRig rig="threePt" dir="t"/>
          </a:scene3d>
          <a:sp3d>
            <a:bevelT/>
          </a:sp3d>
        </p:spPr>
        <p:txBody>
          <a:bodyPr wrap="square">
            <a:spAutoFit/>
          </a:bodyPr>
          <a:lstStyle/>
          <a:p>
            <a:pPr marL="342900" indent="-342900">
              <a:lnSpc>
                <a:spcPts val="4400"/>
              </a:lnSpc>
              <a:buFont typeface="Wingdings" panose="05000000000000000000" pitchFamily="2" charset="2"/>
              <a:buChar char="Ø"/>
            </a:pPr>
            <a:r>
              <a:rPr lang="en-IN" sz="2800" dirty="0"/>
              <a:t>Apollo Hospital, Delhi</a:t>
            </a:r>
          </a:p>
          <a:p>
            <a:pPr marL="342900" indent="-342900">
              <a:lnSpc>
                <a:spcPts val="4400"/>
              </a:lnSpc>
              <a:buFont typeface="Wingdings" panose="05000000000000000000" pitchFamily="2" charset="2"/>
              <a:buChar char="Ø"/>
            </a:pPr>
            <a:r>
              <a:rPr lang="en-IN" sz="2800" dirty="0" err="1"/>
              <a:t>Saral</a:t>
            </a:r>
            <a:r>
              <a:rPr lang="en-IN" sz="2800" dirty="0"/>
              <a:t> Diagnostic Lab, Delhi</a:t>
            </a:r>
          </a:p>
          <a:p>
            <a:pPr marL="342900" indent="-342900">
              <a:lnSpc>
                <a:spcPts val="4400"/>
              </a:lnSpc>
              <a:buFont typeface="Wingdings" panose="05000000000000000000" pitchFamily="2" charset="2"/>
              <a:buChar char="Ø"/>
            </a:pPr>
            <a:r>
              <a:rPr lang="en-IN" sz="2800" dirty="0" err="1"/>
              <a:t>Saket</a:t>
            </a:r>
            <a:r>
              <a:rPr lang="en-IN" sz="2800" dirty="0"/>
              <a:t> City Hospital, Delhi</a:t>
            </a:r>
          </a:p>
          <a:p>
            <a:pPr marL="342900" indent="-342900">
              <a:lnSpc>
                <a:spcPts val="4400"/>
              </a:lnSpc>
              <a:buFont typeface="Wingdings" panose="05000000000000000000" pitchFamily="2" charset="2"/>
              <a:buChar char="Ø"/>
            </a:pPr>
            <a:r>
              <a:rPr lang="en-IN" sz="2800" dirty="0" err="1"/>
              <a:t>Venketeshwar</a:t>
            </a:r>
            <a:r>
              <a:rPr lang="en-IN" sz="2800" dirty="0"/>
              <a:t> Hospital, Delhi</a:t>
            </a:r>
          </a:p>
          <a:p>
            <a:pPr marL="342900" indent="-342900">
              <a:lnSpc>
                <a:spcPts val="4400"/>
              </a:lnSpc>
              <a:buFont typeface="Wingdings" panose="05000000000000000000" pitchFamily="2" charset="2"/>
              <a:buChar char="Ø"/>
            </a:pPr>
            <a:r>
              <a:rPr lang="en-IN" sz="2800" dirty="0"/>
              <a:t>RR Hospital, Delhi </a:t>
            </a:r>
            <a:r>
              <a:rPr lang="en-IN" sz="2800" dirty="0" err="1"/>
              <a:t>Cantt</a:t>
            </a:r>
            <a:r>
              <a:rPr lang="en-IN" sz="2800" dirty="0"/>
              <a:t>, Delhi</a:t>
            </a:r>
          </a:p>
        </p:txBody>
      </p:sp>
      <p:grpSp>
        <p:nvGrpSpPr>
          <p:cNvPr id="10" name="Group 9">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5"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2"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3"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4" name="Picture 13">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6632872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231" y="1196975"/>
            <a:ext cx="10057091" cy="947738"/>
          </a:xfrm>
          <a:prstGeom prst="rect">
            <a:avLst/>
          </a:prstGeom>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defRPr/>
            </a:pPr>
            <a:endParaRPr lang="en-US" sz="2400" u="sng" dirty="0"/>
          </a:p>
        </p:txBody>
      </p:sp>
      <p:sp>
        <p:nvSpPr>
          <p:cNvPr id="2" name="Title 1"/>
          <p:cNvSpPr>
            <a:spLocks noGrp="1"/>
          </p:cNvSpPr>
          <p:nvPr>
            <p:ph type="title"/>
          </p:nvPr>
        </p:nvSpPr>
        <p:spPr>
          <a:xfrm>
            <a:off x="380206" y="990600"/>
            <a:ext cx="10971372" cy="805656"/>
          </a:xfrm>
        </p:spPr>
        <p:txBody>
          <a:bodyPr/>
          <a:lstStyle/>
          <a:p>
            <a:pPr algn="ctr"/>
            <a:r>
              <a:rPr lang="en-GB" sz="3600" b="1" dirty="0">
                <a:solidFill>
                  <a:srgbClr val="7030A0"/>
                </a:solidFill>
                <a:latin typeface="Times New Roman" pitchFamily="18" charset="0"/>
                <a:cs typeface="Times New Roman" pitchFamily="18" charset="0"/>
              </a:rPr>
              <a:t>Industries</a:t>
            </a:r>
            <a:endParaRPr lang="en-US" sz="3600" b="1" dirty="0">
              <a:solidFill>
                <a:srgbClr val="7030A0"/>
              </a:solidFill>
            </a:endParaRPr>
          </a:p>
        </p:txBody>
      </p:sp>
      <p:sp>
        <p:nvSpPr>
          <p:cNvPr id="51206"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F23484F-BE9C-4203-9F73-F584DC1BBA40}" type="slidenum">
              <a:rPr lang="en-US" altLang="en-US">
                <a:solidFill>
                  <a:srgbClr val="FFFFFF"/>
                </a:solidFill>
              </a:rPr>
              <a:pPr/>
              <a:t>57</a:t>
            </a:fld>
            <a:endParaRPr lang="en-US" altLang="en-US" dirty="0">
              <a:solidFill>
                <a:srgbClr val="FFFFFF"/>
              </a:solidFill>
            </a:endParaRPr>
          </a:p>
        </p:txBody>
      </p:sp>
      <p:grpSp>
        <p:nvGrpSpPr>
          <p:cNvPr id="10" name="Group 9">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5"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2"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3"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4" name="Picture 13">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18" name="Text Box 220"/>
          <p:cNvSpPr txBox="1">
            <a:spLocks noChangeArrowheads="1"/>
          </p:cNvSpPr>
          <p:nvPr/>
        </p:nvSpPr>
        <p:spPr bwMode="auto">
          <a:xfrm>
            <a:off x="1295232" y="1752616"/>
            <a:ext cx="10438258" cy="5170646"/>
          </a:xfrm>
          <a:prstGeom prst="rect">
            <a:avLst/>
          </a:prstGeom>
          <a:noFill/>
          <a:ln w="9525">
            <a:noFill/>
            <a:miter lim="800000"/>
            <a:headEnd/>
            <a:tailEnd/>
          </a:ln>
          <a:effectLst>
            <a:glow rad="139700">
              <a:schemeClr val="accent4">
                <a:satMod val="175000"/>
                <a:alpha val="40000"/>
              </a:schemeClr>
            </a:glow>
          </a:effectLst>
          <a:scene3d>
            <a:camera prst="orthographicFront"/>
            <a:lightRig rig="threePt" dir="t"/>
          </a:scene3d>
          <a:sp3d>
            <a:bevelT/>
          </a:sp3d>
        </p:spPr>
        <p:txBody>
          <a:bodyPr wrap="square">
            <a:spAutoFit/>
          </a:bodyPr>
          <a:lstStyle/>
          <a:p>
            <a:pPr marL="342900" indent="-342900">
              <a:lnSpc>
                <a:spcPts val="4400"/>
              </a:lnSpc>
              <a:buFont typeface="Wingdings" panose="05000000000000000000" pitchFamily="2" charset="2"/>
              <a:buChar char="Ø"/>
            </a:pPr>
            <a:r>
              <a:rPr lang="en-IN" sz="2800" dirty="0"/>
              <a:t>Dr </a:t>
            </a:r>
            <a:r>
              <a:rPr lang="en-IN" sz="2800" dirty="0" err="1"/>
              <a:t>Oetker</a:t>
            </a:r>
            <a:r>
              <a:rPr lang="en-IN" sz="2800" dirty="0"/>
              <a:t> India, </a:t>
            </a:r>
            <a:r>
              <a:rPr lang="en-IN" sz="2800" dirty="0" err="1"/>
              <a:t>Bhiwari</a:t>
            </a:r>
            <a:endParaRPr lang="en-IN" sz="2800" dirty="0"/>
          </a:p>
          <a:p>
            <a:pPr marL="342900" indent="-342900">
              <a:lnSpc>
                <a:spcPts val="4400"/>
              </a:lnSpc>
              <a:buFont typeface="Wingdings" panose="05000000000000000000" pitchFamily="2" charset="2"/>
              <a:buChar char="Ø"/>
            </a:pPr>
            <a:r>
              <a:rPr lang="en-IN" sz="2800" dirty="0"/>
              <a:t>CIPLA Ltd., </a:t>
            </a:r>
            <a:r>
              <a:rPr lang="en-IN" sz="2800" dirty="0" err="1"/>
              <a:t>Maharshtra</a:t>
            </a:r>
            <a:endParaRPr lang="en-IN" sz="2800" dirty="0"/>
          </a:p>
          <a:p>
            <a:pPr marL="342900" indent="-342900">
              <a:lnSpc>
                <a:spcPts val="4400"/>
              </a:lnSpc>
              <a:buFont typeface="Wingdings" panose="05000000000000000000" pitchFamily="2" charset="2"/>
              <a:buChar char="Ø"/>
            </a:pPr>
            <a:r>
              <a:rPr lang="en-IN" sz="2800" dirty="0" err="1"/>
              <a:t>Dalmia</a:t>
            </a:r>
            <a:r>
              <a:rPr lang="en-IN" sz="2800" dirty="0"/>
              <a:t> Cement, Gurgaon</a:t>
            </a:r>
          </a:p>
          <a:p>
            <a:pPr marL="342900" indent="-342900">
              <a:lnSpc>
                <a:spcPts val="4400"/>
              </a:lnSpc>
              <a:buFont typeface="Wingdings" panose="05000000000000000000" pitchFamily="2" charset="2"/>
              <a:buChar char="Ø"/>
            </a:pPr>
            <a:r>
              <a:rPr lang="en-IN" sz="2800" dirty="0" err="1"/>
              <a:t>Ambuja</a:t>
            </a:r>
            <a:r>
              <a:rPr lang="en-IN" sz="2800" dirty="0"/>
              <a:t> Cement</a:t>
            </a:r>
          </a:p>
          <a:p>
            <a:pPr marL="342900" indent="-342900">
              <a:lnSpc>
                <a:spcPts val="4400"/>
              </a:lnSpc>
              <a:buFont typeface="Wingdings" panose="05000000000000000000" pitchFamily="2" charset="2"/>
              <a:buChar char="Ø"/>
            </a:pPr>
            <a:r>
              <a:rPr lang="en-IN" sz="2800" dirty="0" err="1"/>
              <a:t>Dalmia</a:t>
            </a:r>
            <a:r>
              <a:rPr lang="en-IN" sz="2800" dirty="0"/>
              <a:t> Cement, </a:t>
            </a:r>
            <a:r>
              <a:rPr lang="en-IN" sz="2800" dirty="0" err="1"/>
              <a:t>Maharshtra</a:t>
            </a:r>
            <a:endParaRPr lang="en-IN" sz="2800" dirty="0"/>
          </a:p>
          <a:p>
            <a:pPr marL="342900" indent="-342900">
              <a:lnSpc>
                <a:spcPts val="4400"/>
              </a:lnSpc>
              <a:buFont typeface="Wingdings" panose="05000000000000000000" pitchFamily="2" charset="2"/>
              <a:buChar char="Ø"/>
            </a:pPr>
            <a:r>
              <a:rPr lang="en-IN" sz="2800" dirty="0"/>
              <a:t>Indian Oil Refineries, </a:t>
            </a:r>
            <a:r>
              <a:rPr lang="en-IN" sz="2800" dirty="0" err="1"/>
              <a:t>Panipat</a:t>
            </a:r>
            <a:r>
              <a:rPr lang="en-IN" sz="2800" dirty="0"/>
              <a:t> </a:t>
            </a:r>
          </a:p>
          <a:p>
            <a:pPr marL="342900" indent="-342900">
              <a:lnSpc>
                <a:spcPts val="4400"/>
              </a:lnSpc>
              <a:buFont typeface="Wingdings" panose="05000000000000000000" pitchFamily="2" charset="2"/>
              <a:buChar char="Ø"/>
            </a:pPr>
            <a:r>
              <a:rPr lang="en-IN" sz="2800" dirty="0" err="1"/>
              <a:t>Bhushan</a:t>
            </a:r>
            <a:r>
              <a:rPr lang="en-IN" sz="2800" dirty="0"/>
              <a:t> Steel Ltd., UP (Now TATA Steel BSL)</a:t>
            </a:r>
          </a:p>
          <a:p>
            <a:pPr marL="342900" indent="-342900">
              <a:lnSpc>
                <a:spcPts val="4400"/>
              </a:lnSpc>
              <a:buFont typeface="Wingdings" panose="05000000000000000000" pitchFamily="2" charset="2"/>
              <a:buChar char="Ø"/>
            </a:pPr>
            <a:endParaRPr lang="en-IN" sz="2800" dirty="0"/>
          </a:p>
          <a:p>
            <a:pPr marL="342900" indent="-342900">
              <a:lnSpc>
                <a:spcPts val="4400"/>
              </a:lnSpc>
              <a:buFont typeface="Wingdings" panose="05000000000000000000" pitchFamily="2" charset="2"/>
              <a:buChar char="Ø"/>
            </a:pPr>
            <a:endParaRPr lang="en-IN" sz="2800" dirty="0"/>
          </a:p>
        </p:txBody>
      </p:sp>
    </p:spTree>
    <p:extLst>
      <p:ext uri="{BB962C8B-B14F-4D97-AF65-F5344CB8AC3E}">
        <p14:creationId xmlns:p14="http://schemas.microsoft.com/office/powerpoint/2010/main" val="2511024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231" y="1196975"/>
            <a:ext cx="10057091" cy="947738"/>
          </a:xfrm>
          <a:prstGeom prst="rect">
            <a:avLst/>
          </a:prstGeom>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defRPr/>
            </a:pPr>
            <a:endParaRPr lang="en-US" sz="2400" u="sng" dirty="0"/>
          </a:p>
        </p:txBody>
      </p:sp>
      <p:sp>
        <p:nvSpPr>
          <p:cNvPr id="2" name="Title 1"/>
          <p:cNvSpPr>
            <a:spLocks noGrp="1"/>
          </p:cNvSpPr>
          <p:nvPr>
            <p:ph type="title"/>
          </p:nvPr>
        </p:nvSpPr>
        <p:spPr>
          <a:xfrm>
            <a:off x="380206" y="685800"/>
            <a:ext cx="10971372" cy="805656"/>
          </a:xfrm>
        </p:spPr>
        <p:txBody>
          <a:bodyPr/>
          <a:lstStyle/>
          <a:p>
            <a:pPr algn="ctr"/>
            <a:r>
              <a:rPr lang="en-GB" sz="3600" b="1" dirty="0">
                <a:solidFill>
                  <a:srgbClr val="7030A0"/>
                </a:solidFill>
                <a:latin typeface="Times New Roman" pitchFamily="18" charset="0"/>
                <a:cs typeface="Times New Roman" pitchFamily="18" charset="0"/>
              </a:rPr>
              <a:t>Power Sector</a:t>
            </a:r>
            <a:endParaRPr lang="en-US" sz="3600" b="1" dirty="0">
              <a:solidFill>
                <a:srgbClr val="7030A0"/>
              </a:solidFill>
            </a:endParaRPr>
          </a:p>
        </p:txBody>
      </p:sp>
      <p:sp>
        <p:nvSpPr>
          <p:cNvPr id="51206"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F23484F-BE9C-4203-9F73-F584DC1BBA40}" type="slidenum">
              <a:rPr lang="en-US" altLang="en-US">
                <a:solidFill>
                  <a:srgbClr val="FFFFFF"/>
                </a:solidFill>
              </a:rPr>
              <a:pPr/>
              <a:t>58</a:t>
            </a:fld>
            <a:endParaRPr lang="en-US" altLang="en-US" dirty="0">
              <a:solidFill>
                <a:srgbClr val="FFFFFF"/>
              </a:solidFill>
            </a:endParaRPr>
          </a:p>
        </p:txBody>
      </p:sp>
      <p:sp>
        <p:nvSpPr>
          <p:cNvPr id="9" name="Text Box 220"/>
          <p:cNvSpPr txBox="1">
            <a:spLocks noChangeArrowheads="1"/>
          </p:cNvSpPr>
          <p:nvPr/>
        </p:nvSpPr>
        <p:spPr bwMode="auto">
          <a:xfrm>
            <a:off x="1142207" y="1143027"/>
            <a:ext cx="9934947" cy="5311711"/>
          </a:xfrm>
          <a:prstGeom prst="rect">
            <a:avLst/>
          </a:prstGeom>
          <a:noFill/>
          <a:ln w="9525">
            <a:noFill/>
            <a:miter lim="800000"/>
            <a:headEnd/>
            <a:tailEnd/>
          </a:ln>
          <a:effectLst>
            <a:glow rad="139700">
              <a:schemeClr val="accent4">
                <a:satMod val="175000"/>
                <a:alpha val="40000"/>
              </a:schemeClr>
            </a:glow>
          </a:effectLst>
          <a:scene3d>
            <a:camera prst="orthographicFront"/>
            <a:lightRig rig="threePt" dir="t"/>
          </a:scene3d>
          <a:sp3d>
            <a:bevelT/>
          </a:sp3d>
        </p:spPr>
        <p:txBody>
          <a:bodyPr wrap="square">
            <a:spAutoFit/>
          </a:bodyPr>
          <a:lstStyle/>
          <a:p>
            <a:pPr marL="324000" indent="-342900">
              <a:lnSpc>
                <a:spcPts val="3700"/>
              </a:lnSpc>
              <a:buFont typeface="Wingdings" panose="05000000000000000000" pitchFamily="2" charset="2"/>
              <a:buChar char="Ø"/>
            </a:pPr>
            <a:r>
              <a:rPr lang="en-IN" sz="2600" dirty="0"/>
              <a:t>CSPTCL, </a:t>
            </a:r>
            <a:r>
              <a:rPr lang="en-IN" sz="2600" dirty="0" err="1"/>
              <a:t>Bhilai</a:t>
            </a:r>
            <a:endParaRPr lang="en-IN" sz="2600" dirty="0"/>
          </a:p>
          <a:p>
            <a:pPr marL="324000" indent="-342900">
              <a:lnSpc>
                <a:spcPts val="3700"/>
              </a:lnSpc>
              <a:buFont typeface="Wingdings" panose="05000000000000000000" pitchFamily="2" charset="2"/>
              <a:buChar char="Ø"/>
            </a:pPr>
            <a:r>
              <a:rPr lang="en-IN" sz="2600" dirty="0"/>
              <a:t>Torrent Power, Agra</a:t>
            </a:r>
          </a:p>
          <a:p>
            <a:pPr marL="324000" indent="-342900">
              <a:lnSpc>
                <a:spcPts val="3700"/>
              </a:lnSpc>
              <a:buFont typeface="Wingdings" panose="05000000000000000000" pitchFamily="2" charset="2"/>
              <a:buChar char="Ø"/>
            </a:pPr>
            <a:r>
              <a:rPr lang="en-IN" sz="2600" dirty="0" err="1"/>
              <a:t>Zesco</a:t>
            </a:r>
            <a:r>
              <a:rPr lang="en-IN" sz="2600" dirty="0"/>
              <a:t>, Lusaka, Zambia</a:t>
            </a:r>
          </a:p>
          <a:p>
            <a:pPr marL="324000" indent="-342900">
              <a:lnSpc>
                <a:spcPts val="3700"/>
              </a:lnSpc>
              <a:buFont typeface="Wingdings" panose="05000000000000000000" pitchFamily="2" charset="2"/>
              <a:buChar char="Ø"/>
            </a:pPr>
            <a:r>
              <a:rPr lang="en-IN" sz="2600" dirty="0"/>
              <a:t>Adani Power, Ahmadabad</a:t>
            </a:r>
          </a:p>
          <a:p>
            <a:pPr marL="324000" indent="-342900">
              <a:lnSpc>
                <a:spcPts val="3700"/>
              </a:lnSpc>
              <a:buFont typeface="Wingdings" panose="05000000000000000000" pitchFamily="2" charset="2"/>
              <a:buChar char="Ø"/>
            </a:pPr>
            <a:r>
              <a:rPr lang="en-IN" sz="2600" dirty="0"/>
              <a:t>DDL – Tata Power, New Delhi</a:t>
            </a:r>
          </a:p>
          <a:p>
            <a:pPr marL="324000" indent="-342900">
              <a:lnSpc>
                <a:spcPts val="3700"/>
              </a:lnSpc>
              <a:buFont typeface="Wingdings" panose="05000000000000000000" pitchFamily="2" charset="2"/>
              <a:buChar char="Ø"/>
            </a:pPr>
            <a:r>
              <a:rPr lang="en-IN" sz="2600" dirty="0" err="1"/>
              <a:t>Ballary</a:t>
            </a:r>
            <a:r>
              <a:rPr lang="en-IN" sz="2600" dirty="0"/>
              <a:t> Thermal Power Station, </a:t>
            </a:r>
            <a:r>
              <a:rPr lang="en-IN" sz="2600" dirty="0" err="1"/>
              <a:t>Ballary</a:t>
            </a:r>
            <a:endParaRPr lang="en-IN" sz="2600" dirty="0"/>
          </a:p>
          <a:p>
            <a:pPr marL="324000" indent="-342900">
              <a:lnSpc>
                <a:spcPts val="3700"/>
              </a:lnSpc>
              <a:buFont typeface="Wingdings" panose="05000000000000000000" pitchFamily="2" charset="2"/>
              <a:buChar char="Ø"/>
            </a:pPr>
            <a:r>
              <a:rPr lang="en-IN" sz="2600" dirty="0"/>
              <a:t>Karnataka Power Corp. Ltd., Bangalore</a:t>
            </a:r>
          </a:p>
          <a:p>
            <a:pPr marL="324000" indent="-342900">
              <a:lnSpc>
                <a:spcPts val="3700"/>
              </a:lnSpc>
              <a:buFont typeface="Wingdings" panose="05000000000000000000" pitchFamily="2" charset="2"/>
              <a:buChar char="Ø"/>
            </a:pPr>
            <a:r>
              <a:rPr lang="en-IN" sz="2600" dirty="0"/>
              <a:t>NDMC 33 kV ESS </a:t>
            </a:r>
            <a:r>
              <a:rPr lang="en-IN" sz="2600" dirty="0" err="1"/>
              <a:t>Bapudham</a:t>
            </a:r>
            <a:r>
              <a:rPr lang="en-IN" sz="2600" dirty="0"/>
              <a:t>, New Delhi</a:t>
            </a:r>
          </a:p>
          <a:p>
            <a:pPr marL="324000" indent="-342900">
              <a:lnSpc>
                <a:spcPts val="3700"/>
              </a:lnSpc>
              <a:buFont typeface="Wingdings" panose="05000000000000000000" pitchFamily="2" charset="2"/>
              <a:buChar char="Ø"/>
            </a:pPr>
            <a:r>
              <a:rPr lang="en-IN" sz="2600" dirty="0"/>
              <a:t>KSEB ltd 66 kV ESS at </a:t>
            </a:r>
            <a:r>
              <a:rPr lang="en-IN" sz="2600" dirty="0" err="1"/>
              <a:t>Kochupampa</a:t>
            </a:r>
            <a:r>
              <a:rPr lang="en-IN" sz="2600" dirty="0"/>
              <a:t>, Kerala</a:t>
            </a:r>
          </a:p>
          <a:p>
            <a:pPr marL="324000" indent="-342900">
              <a:lnSpc>
                <a:spcPts val="3700"/>
              </a:lnSpc>
              <a:buFont typeface="Wingdings" panose="05000000000000000000" pitchFamily="2" charset="2"/>
              <a:buChar char="Ø"/>
            </a:pPr>
            <a:r>
              <a:rPr lang="en-IN" sz="2600" dirty="0" err="1"/>
              <a:t>Maha</a:t>
            </a:r>
            <a:r>
              <a:rPr lang="en-IN" sz="2600" dirty="0"/>
              <a:t> Transco 100 kV ESS </a:t>
            </a:r>
            <a:r>
              <a:rPr lang="en-IN" sz="2600" dirty="0" err="1"/>
              <a:t>Roha</a:t>
            </a:r>
            <a:r>
              <a:rPr lang="en-IN" sz="2600" dirty="0"/>
              <a:t>, Maharashtra</a:t>
            </a:r>
          </a:p>
          <a:p>
            <a:pPr marL="324000" indent="-342900">
              <a:lnSpc>
                <a:spcPts val="3700"/>
              </a:lnSpc>
              <a:buFont typeface="Wingdings" panose="05000000000000000000" pitchFamily="2" charset="2"/>
              <a:buChar char="Ø"/>
            </a:pPr>
            <a:r>
              <a:rPr lang="en-IN" sz="2600" dirty="0"/>
              <a:t>RRVPNL 220 kV GIS </a:t>
            </a:r>
            <a:r>
              <a:rPr lang="en-IN" sz="2600" dirty="0" err="1"/>
              <a:t>Nala</a:t>
            </a:r>
            <a:r>
              <a:rPr lang="en-IN" sz="2600" dirty="0"/>
              <a:t> Power House, Jaipur</a:t>
            </a:r>
          </a:p>
        </p:txBody>
      </p:sp>
      <p:grpSp>
        <p:nvGrpSpPr>
          <p:cNvPr id="10" name="Group 9">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5"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2"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3"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4" name="Picture 13">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4746246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95231" y="1196975"/>
            <a:ext cx="10057091" cy="947738"/>
          </a:xfrm>
          <a:prstGeom prst="rect">
            <a:avLst/>
          </a:prstGeom>
        </p:spPr>
        <p:txBody>
          <a:bodyPr anchor="ct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defRPr/>
            </a:pPr>
            <a:endParaRPr lang="en-US" sz="2400" u="sng" dirty="0"/>
          </a:p>
        </p:txBody>
      </p:sp>
      <p:sp>
        <p:nvSpPr>
          <p:cNvPr id="2" name="Title 1"/>
          <p:cNvSpPr>
            <a:spLocks noGrp="1"/>
          </p:cNvSpPr>
          <p:nvPr>
            <p:ph type="title"/>
          </p:nvPr>
        </p:nvSpPr>
        <p:spPr>
          <a:xfrm>
            <a:off x="838089" y="762000"/>
            <a:ext cx="10971372" cy="805656"/>
          </a:xfrm>
        </p:spPr>
        <p:txBody>
          <a:bodyPr/>
          <a:lstStyle/>
          <a:p>
            <a:pPr algn="ctr"/>
            <a:r>
              <a:rPr lang="en-GB" sz="3600" b="1" dirty="0">
                <a:solidFill>
                  <a:srgbClr val="7030A0"/>
                </a:solidFill>
                <a:latin typeface="Times New Roman" pitchFamily="18" charset="0"/>
                <a:cs typeface="Times New Roman" pitchFamily="18" charset="0"/>
              </a:rPr>
              <a:t>Defence</a:t>
            </a:r>
            <a:endParaRPr lang="en-US" sz="3600" b="1" dirty="0">
              <a:solidFill>
                <a:srgbClr val="7030A0"/>
              </a:solidFill>
            </a:endParaRPr>
          </a:p>
        </p:txBody>
      </p:sp>
      <p:sp>
        <p:nvSpPr>
          <p:cNvPr id="51206"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F23484F-BE9C-4203-9F73-F584DC1BBA40}" type="slidenum">
              <a:rPr lang="en-US" altLang="en-US">
                <a:solidFill>
                  <a:srgbClr val="FFFFFF"/>
                </a:solidFill>
              </a:rPr>
              <a:pPr/>
              <a:t>59</a:t>
            </a:fld>
            <a:endParaRPr lang="en-US" altLang="en-US" dirty="0">
              <a:solidFill>
                <a:srgbClr val="FFFFFF"/>
              </a:solidFill>
            </a:endParaRPr>
          </a:p>
        </p:txBody>
      </p:sp>
      <p:sp>
        <p:nvSpPr>
          <p:cNvPr id="9" name="Text Box 220"/>
          <p:cNvSpPr txBox="1">
            <a:spLocks noChangeArrowheads="1"/>
          </p:cNvSpPr>
          <p:nvPr/>
        </p:nvSpPr>
        <p:spPr bwMode="auto">
          <a:xfrm>
            <a:off x="1698047" y="1558861"/>
            <a:ext cx="6476999" cy="4606389"/>
          </a:xfrm>
          <a:prstGeom prst="rect">
            <a:avLst/>
          </a:prstGeom>
          <a:noFill/>
          <a:ln w="9525">
            <a:noFill/>
            <a:miter lim="800000"/>
            <a:headEnd/>
            <a:tailEnd/>
          </a:ln>
          <a:effectLst>
            <a:glow rad="139700">
              <a:schemeClr val="accent4">
                <a:satMod val="175000"/>
                <a:alpha val="40000"/>
              </a:schemeClr>
            </a:glow>
          </a:effectLst>
          <a:scene3d>
            <a:camera prst="orthographicFront"/>
            <a:lightRig rig="threePt" dir="t"/>
          </a:scene3d>
          <a:sp3d>
            <a:bevelT/>
          </a:sp3d>
        </p:spPr>
        <p:txBody>
          <a:bodyPr wrap="square">
            <a:spAutoFit/>
          </a:bodyPr>
          <a:lstStyle/>
          <a:p>
            <a:pPr marL="342900" indent="-342900">
              <a:lnSpc>
                <a:spcPts val="4400"/>
              </a:lnSpc>
              <a:buFont typeface="Wingdings" panose="05000000000000000000" pitchFamily="2" charset="2"/>
              <a:buChar char="Ø"/>
            </a:pPr>
            <a:r>
              <a:rPr lang="en-IN" sz="2700" dirty="0"/>
              <a:t>GE (North) </a:t>
            </a:r>
            <a:r>
              <a:rPr lang="en-IN" sz="2700" dirty="0" err="1"/>
              <a:t>Af</a:t>
            </a:r>
            <a:r>
              <a:rPr lang="en-IN" sz="2700" dirty="0"/>
              <a:t> </a:t>
            </a:r>
            <a:r>
              <a:rPr lang="en-IN" sz="2700" dirty="0" err="1"/>
              <a:t>Palam</a:t>
            </a:r>
            <a:r>
              <a:rPr lang="en-IN" sz="2700" dirty="0"/>
              <a:t>, New Delhi</a:t>
            </a:r>
          </a:p>
          <a:p>
            <a:pPr marL="342900" indent="-342900">
              <a:lnSpc>
                <a:spcPts val="4400"/>
              </a:lnSpc>
              <a:buFont typeface="Wingdings" panose="05000000000000000000" pitchFamily="2" charset="2"/>
              <a:buChar char="Ø"/>
            </a:pPr>
            <a:r>
              <a:rPr lang="en-IN" sz="2700" dirty="0"/>
              <a:t>CWE (Utility) </a:t>
            </a:r>
            <a:r>
              <a:rPr lang="en-IN" sz="2700" dirty="0" err="1"/>
              <a:t>Mes</a:t>
            </a:r>
            <a:r>
              <a:rPr lang="en-IN" sz="2700" dirty="0"/>
              <a:t>, Delhi </a:t>
            </a:r>
            <a:r>
              <a:rPr lang="en-IN" sz="2700" dirty="0" err="1"/>
              <a:t>Cantt</a:t>
            </a:r>
            <a:r>
              <a:rPr lang="en-IN" sz="2700" dirty="0"/>
              <a:t>.</a:t>
            </a:r>
          </a:p>
          <a:p>
            <a:pPr marL="342900" indent="-342900">
              <a:lnSpc>
                <a:spcPts val="4400"/>
              </a:lnSpc>
              <a:buFont typeface="Wingdings" panose="05000000000000000000" pitchFamily="2" charset="2"/>
              <a:buChar char="Ø"/>
            </a:pPr>
            <a:r>
              <a:rPr lang="en-IN" sz="2700" dirty="0"/>
              <a:t>HQ 5 Signal Group, New Delhi</a:t>
            </a:r>
          </a:p>
          <a:p>
            <a:pPr marL="342900" indent="-342900">
              <a:lnSpc>
                <a:spcPts val="4400"/>
              </a:lnSpc>
              <a:buFont typeface="Wingdings" panose="05000000000000000000" pitchFamily="2" charset="2"/>
              <a:buChar char="Ø"/>
            </a:pPr>
            <a:r>
              <a:rPr lang="en-IN" sz="2700" dirty="0" err="1"/>
              <a:t>Rafale</a:t>
            </a:r>
            <a:r>
              <a:rPr lang="en-IN" sz="2700" dirty="0"/>
              <a:t> Training Centre, </a:t>
            </a:r>
            <a:r>
              <a:rPr lang="en-IN" sz="2700" dirty="0" err="1"/>
              <a:t>Hasimara</a:t>
            </a:r>
            <a:endParaRPr lang="en-IN" sz="2700" dirty="0"/>
          </a:p>
          <a:p>
            <a:pPr marL="342900" indent="-342900">
              <a:lnSpc>
                <a:spcPts val="4400"/>
              </a:lnSpc>
              <a:buFont typeface="Wingdings" panose="05000000000000000000" pitchFamily="2" charset="2"/>
              <a:buChar char="Ø"/>
            </a:pPr>
            <a:r>
              <a:rPr lang="en-IN" sz="2700" dirty="0" err="1"/>
              <a:t>Rafale</a:t>
            </a:r>
            <a:r>
              <a:rPr lang="en-IN" sz="2700" dirty="0"/>
              <a:t> Training Centre, Ambala</a:t>
            </a:r>
          </a:p>
          <a:p>
            <a:pPr marL="342900" indent="-342900">
              <a:lnSpc>
                <a:spcPts val="4400"/>
              </a:lnSpc>
              <a:buFont typeface="Wingdings" panose="05000000000000000000" pitchFamily="2" charset="2"/>
              <a:buChar char="Ø"/>
            </a:pPr>
            <a:r>
              <a:rPr lang="en-IN" sz="2700" dirty="0"/>
              <a:t>Cod, Delhi </a:t>
            </a:r>
            <a:r>
              <a:rPr lang="en-IN" sz="2700" dirty="0" err="1"/>
              <a:t>Cantt</a:t>
            </a:r>
            <a:endParaRPr lang="en-IN" sz="2700" dirty="0"/>
          </a:p>
          <a:p>
            <a:pPr marL="342900" indent="-342900">
              <a:lnSpc>
                <a:spcPts val="4400"/>
              </a:lnSpc>
              <a:buFont typeface="Wingdings" panose="05000000000000000000" pitchFamily="2" charset="2"/>
              <a:buChar char="Ø"/>
            </a:pPr>
            <a:r>
              <a:rPr lang="en-IN" sz="2700" dirty="0"/>
              <a:t>MCTE, </a:t>
            </a:r>
            <a:r>
              <a:rPr lang="en-IN" sz="2700" dirty="0" err="1"/>
              <a:t>Mhow</a:t>
            </a:r>
            <a:endParaRPr lang="en-IN" sz="2700" dirty="0"/>
          </a:p>
          <a:p>
            <a:pPr marL="342900" indent="-342900">
              <a:lnSpc>
                <a:spcPts val="4400"/>
              </a:lnSpc>
              <a:buFont typeface="Wingdings" panose="05000000000000000000" pitchFamily="2" charset="2"/>
              <a:buChar char="Ø"/>
            </a:pPr>
            <a:r>
              <a:rPr lang="en-IN" sz="2700" dirty="0"/>
              <a:t>Dr </a:t>
            </a:r>
            <a:r>
              <a:rPr lang="en-IN" sz="2700" dirty="0" err="1"/>
              <a:t>Oetker</a:t>
            </a:r>
            <a:r>
              <a:rPr lang="en-IN" sz="2700" dirty="0"/>
              <a:t> India, </a:t>
            </a:r>
            <a:r>
              <a:rPr lang="en-IN" sz="2700" dirty="0" err="1"/>
              <a:t>Bhiwari</a:t>
            </a:r>
            <a:endParaRPr lang="en-IN" sz="2700" dirty="0"/>
          </a:p>
        </p:txBody>
      </p:sp>
      <p:grpSp>
        <p:nvGrpSpPr>
          <p:cNvPr id="10" name="Group 9">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5"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7"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2"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3"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4" name="Picture 13">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795157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2" name="Shape 242"/>
          <p:cNvPicPr preferRelativeResize="0">
            <a:picLocks/>
          </p:cNvPicPr>
          <p:nvPr/>
        </p:nvPicPr>
        <p:blipFill rotWithShape="1">
          <a:blip r:embed="rId3">
            <a:alphaModFix/>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Lst>
          </a:blip>
          <a:srcRect t="32512" b="32512"/>
          <a:stretch/>
        </p:blipFill>
        <p:spPr>
          <a:xfrm>
            <a:off x="33" y="3305638"/>
            <a:ext cx="12190413" cy="1239607"/>
          </a:xfrm>
          <a:prstGeom prst="rect">
            <a:avLst/>
          </a:prstGeom>
          <a:solidFill>
            <a:schemeClr val="tx1">
              <a:lumMod val="65000"/>
              <a:lumOff val="35000"/>
            </a:schemeClr>
          </a:solidFill>
          <a:ln>
            <a:noFill/>
          </a:ln>
        </p:spPr>
      </p:pic>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32" y="327038"/>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Content Placeholder 2"/>
          <p:cNvSpPr txBox="1">
            <a:spLocks/>
          </p:cNvSpPr>
          <p:nvPr/>
        </p:nvSpPr>
        <p:spPr>
          <a:xfrm>
            <a:off x="374025" y="3567650"/>
            <a:ext cx="5767512" cy="68975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55600" indent="-342900" eaLnBrk="1" fontAlgn="auto" hangingPunct="1">
              <a:lnSpc>
                <a:spcPct val="150000"/>
              </a:lnSpc>
              <a:spcBef>
                <a:spcPts val="613"/>
              </a:spcBef>
              <a:buClrTx/>
              <a:tabLst>
                <a:tab pos="355600" algn="l"/>
              </a:tabLst>
            </a:pPr>
            <a:r>
              <a:rPr lang="en-US" sz="2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Electrically Conductive Aggregate</a:t>
            </a:r>
            <a:endParaRPr lang="en-US" altLang="en-US" sz="2400" kern="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itle 1"/>
          <p:cNvSpPr txBox="1">
            <a:spLocks/>
          </p:cNvSpPr>
          <p:nvPr/>
        </p:nvSpPr>
        <p:spPr>
          <a:xfrm>
            <a:off x="370772" y="1238534"/>
            <a:ext cx="5851853" cy="51406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US" sz="26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New Earth Enhancement Material</a:t>
            </a:r>
          </a:p>
        </p:txBody>
      </p:sp>
      <p:pic>
        <p:nvPicPr>
          <p:cNvPr id="23" name="Picture 2" descr="C:\Users\admin\Desktop\Intess Main\Photos\All\IMG-20150315-WA018.jpg"/>
          <p:cNvPicPr>
            <a:picLocks noChangeAspect="1" noChangeArrowheads="1"/>
          </p:cNvPicPr>
          <p:nvPr/>
        </p:nvPicPr>
        <p:blipFill>
          <a:blip r:embed="rId5" cstate="print">
            <a:lum bright="-10000" contrast="10000"/>
          </a:blip>
          <a:srcRect/>
          <a:stretch>
            <a:fillRect/>
          </a:stretch>
        </p:blipFill>
        <p:spPr bwMode="auto">
          <a:xfrm>
            <a:off x="7518979" y="1495087"/>
            <a:ext cx="4411859" cy="5015012"/>
          </a:xfrm>
          <a:prstGeom prst="rect">
            <a:avLst/>
          </a:prstGeom>
          <a:noFill/>
          <a:ln>
            <a:solidFill>
              <a:schemeClr val="accent1">
                <a:lumMod val="10000"/>
              </a:schemeClr>
            </a:solidFill>
          </a:ln>
          <a:scene3d>
            <a:camera prst="orthographicFront"/>
            <a:lightRig rig="threePt" dir="t"/>
          </a:scene3d>
          <a:sp3d>
            <a:bevelT/>
          </a:sp3d>
        </p:spPr>
      </p:pic>
      <p:pic>
        <p:nvPicPr>
          <p:cNvPr id="20" name="Picture 19">
            <a:extLst>
              <a:ext uri="{FF2B5EF4-FFF2-40B4-BE49-F238E27FC236}">
                <a16:creationId xmlns:a16="http://schemas.microsoft.com/office/drawing/2014/main" id="{45306521-71DC-4D92-A28C-554A3E5C60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Tree>
    <p:extLst>
      <p:ext uri="{BB962C8B-B14F-4D97-AF65-F5344CB8AC3E}">
        <p14:creationId xmlns:p14="http://schemas.microsoft.com/office/powerpoint/2010/main" val="8238141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18" name="Title 1"/>
          <p:cNvSpPr txBox="1">
            <a:spLocks/>
          </p:cNvSpPr>
          <p:nvPr/>
        </p:nvSpPr>
        <p:spPr>
          <a:xfrm>
            <a:off x="323486" y="581944"/>
            <a:ext cx="2647519"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120000"/>
                    </a14:imgEffect>
                  </a14:imgLayer>
                </a14:imgProps>
              </a:ext>
              <a:ext uri="{28A0092B-C50C-407E-A947-70E740481C1C}">
                <a14:useLocalDpi xmlns:a14="http://schemas.microsoft.com/office/drawing/2010/main" val="0"/>
              </a:ext>
            </a:extLst>
          </a:blip>
          <a:srcRect t="1693"/>
          <a:stretch/>
        </p:blipFill>
        <p:spPr>
          <a:xfrm>
            <a:off x="-76994" y="-76200"/>
            <a:ext cx="12326401" cy="6967545"/>
          </a:xfrm>
          <a:prstGeom prst="rect">
            <a:avLst/>
          </a:prstGeom>
          <a:ln>
            <a:noFill/>
          </a:ln>
          <a:effectLst>
            <a:outerShdw blurRad="292100" dist="139700" dir="2700000" algn="tl" rotWithShape="0">
              <a:srgbClr val="333333">
                <a:alpha val="65000"/>
              </a:srgbClr>
            </a:outerShdw>
          </a:effectLst>
        </p:spPr>
      </p:pic>
      <p:grpSp>
        <p:nvGrpSpPr>
          <p:cNvPr id="19" name="Group 18"/>
          <p:cNvGrpSpPr/>
          <p:nvPr/>
        </p:nvGrpSpPr>
        <p:grpSpPr>
          <a:xfrm>
            <a:off x="375865" y="6199677"/>
            <a:ext cx="1626880" cy="419464"/>
            <a:chOff x="375913" y="6199677"/>
            <a:chExt cx="1627092" cy="419464"/>
          </a:xfrm>
        </p:grpSpPr>
        <p:grpSp>
          <p:nvGrpSpPr>
            <p:cNvPr id="20" name="Shape 213"/>
            <p:cNvGrpSpPr/>
            <p:nvPr/>
          </p:nvGrpSpPr>
          <p:grpSpPr>
            <a:xfrm>
              <a:off x="375913" y="6510099"/>
              <a:ext cx="1627092" cy="103499"/>
              <a:chOff x="1" y="1671514"/>
              <a:chExt cx="1627092" cy="103498"/>
            </a:xfrm>
          </p:grpSpPr>
          <p:sp>
            <p:nvSpPr>
              <p:cNvPr id="23"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4"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5"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26" name="Round Diagonal Corner Rectangle 7">
            <a:extLst>
              <a:ext uri="{FF2B5EF4-FFF2-40B4-BE49-F238E27FC236}">
                <a16:creationId xmlns:a16="http://schemas.microsoft.com/office/drawing/2014/main" id="{62015C73-9A5C-40D7-975B-80C2DCF0482D}"/>
              </a:ext>
            </a:extLst>
          </p:cNvPr>
          <p:cNvSpPr/>
          <p:nvPr/>
        </p:nvSpPr>
        <p:spPr>
          <a:xfrm>
            <a:off x="9524600" y="326974"/>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7" name="Picture 26">
            <a:extLst>
              <a:ext uri="{FF2B5EF4-FFF2-40B4-BE49-F238E27FC236}">
                <a16:creationId xmlns:a16="http://schemas.microsoft.com/office/drawing/2014/main" id="{45306521-71DC-4D92-A28C-554A3E5C6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58" y="298809"/>
            <a:ext cx="2290355" cy="884139"/>
          </a:xfrm>
          <a:prstGeom prst="rect">
            <a:avLst/>
          </a:prstGeom>
        </p:spPr>
      </p:pic>
      <p:sp>
        <p:nvSpPr>
          <p:cNvPr id="28" name="Rectangle 27"/>
          <p:cNvSpPr/>
          <p:nvPr/>
        </p:nvSpPr>
        <p:spPr>
          <a:xfrm>
            <a:off x="-76994" y="2590800"/>
            <a:ext cx="7075953" cy="1905000"/>
          </a:xfrm>
          <a:prstGeom prst="rect">
            <a:avLst/>
          </a:prstGeom>
          <a:gradFill flip="none" rotWithShape="1">
            <a:gsLst>
              <a:gs pos="0">
                <a:schemeClr val="accent1">
                  <a:tint val="66000"/>
                  <a:satMod val="160000"/>
                  <a:alpha val="36000"/>
                  <a:lumMod val="6000"/>
                  <a:lumOff val="94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b="1" dirty="0">
                <a:solidFill>
                  <a:schemeClr val="tx1"/>
                </a:solidFill>
              </a:rPr>
              <a:t>We have installed Pan India </a:t>
            </a:r>
          </a:p>
          <a:p>
            <a:pPr algn="ctr">
              <a:defRPr/>
            </a:pPr>
            <a:r>
              <a:rPr lang="en-GB" sz="2800" b="1" dirty="0">
                <a:solidFill>
                  <a:schemeClr val="tx1"/>
                </a:solidFill>
              </a:rPr>
              <a:t>30000 + </a:t>
            </a:r>
            <a:r>
              <a:rPr lang="en-GB" sz="2800" b="1" dirty="0" err="1">
                <a:solidFill>
                  <a:schemeClr val="tx1"/>
                </a:solidFill>
              </a:rPr>
              <a:t>Marconite</a:t>
            </a:r>
            <a:r>
              <a:rPr lang="en-GB" sz="2800" b="1" dirty="0">
                <a:solidFill>
                  <a:schemeClr val="tx1"/>
                </a:solidFill>
              </a:rPr>
              <a:t> Earth Pits </a:t>
            </a:r>
          </a:p>
          <a:p>
            <a:pPr algn="ctr">
              <a:defRPr/>
            </a:pPr>
            <a:r>
              <a:rPr lang="en-GB" sz="2800" b="1" dirty="0">
                <a:solidFill>
                  <a:schemeClr val="tx1"/>
                </a:solidFill>
              </a:rPr>
              <a:t>Where 'No’ maintenance or Water </a:t>
            </a:r>
          </a:p>
          <a:p>
            <a:pPr algn="ctr">
              <a:defRPr/>
            </a:pPr>
            <a:r>
              <a:rPr lang="en-GB" sz="2800" b="1" dirty="0">
                <a:solidFill>
                  <a:schemeClr val="tx1"/>
                </a:solidFill>
              </a:rPr>
              <a:t>is required for the Next 50 years</a:t>
            </a:r>
            <a:endParaRPr lang="en-US" sz="2800" dirty="0">
              <a:solidFill>
                <a:schemeClr val="tx1"/>
              </a:solidFill>
            </a:endParaRPr>
          </a:p>
        </p:txBody>
      </p:sp>
    </p:spTree>
    <p:extLst>
      <p:ext uri="{BB962C8B-B14F-4D97-AF65-F5344CB8AC3E}">
        <p14:creationId xmlns:p14="http://schemas.microsoft.com/office/powerpoint/2010/main" val="364833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242"/>
          <p:cNvPicPr preferRelativeResize="0">
            <a:picLocks/>
          </p:cNvPicPr>
          <p:nvPr/>
        </p:nvPicPr>
        <p:blipFill rotWithShape="1">
          <a:blip r:embed="rId2">
            <a:alphaModFix/>
            <a:lum bright="70000" contrast="-70000"/>
            <a:extLst>
              <a:ext uri="{BEBA8EAE-BF5A-486C-A8C5-ECC9F3942E4B}">
                <a14:imgProps xmlns:a14="http://schemas.microsoft.com/office/drawing/2010/main">
                  <a14:imgLayer r:embed="rId3">
                    <a14:imgEffect>
                      <a14:saturation sat="0"/>
                    </a14:imgEffect>
                  </a14:imgLayer>
                </a14:imgProps>
              </a:ext>
            </a:extLst>
          </a:blip>
          <a:srcRect t="32512" b="32512"/>
          <a:stretch/>
        </p:blipFill>
        <p:spPr>
          <a:xfrm>
            <a:off x="0" y="3429000"/>
            <a:ext cx="12191999" cy="3429000"/>
          </a:xfrm>
          <a:prstGeom prst="rect">
            <a:avLst/>
          </a:prstGeom>
          <a:solidFill>
            <a:schemeClr val="tx1">
              <a:lumMod val="65000"/>
              <a:lumOff val="35000"/>
            </a:schemeClr>
          </a:solidFill>
          <a:ln>
            <a:noFill/>
          </a:ln>
        </p:spPr>
      </p:pic>
      <p:sp>
        <p:nvSpPr>
          <p:cNvPr id="4" name="Content Placeholder 4"/>
          <p:cNvSpPr txBox="1">
            <a:spLocks/>
          </p:cNvSpPr>
          <p:nvPr/>
        </p:nvSpPr>
        <p:spPr>
          <a:xfrm>
            <a:off x="402112" y="2493079"/>
            <a:ext cx="10109008" cy="3990057"/>
          </a:xfrm>
          <a:prstGeom prst="rect">
            <a:avLst/>
          </a:prstGeom>
        </p:spPr>
        <p:txBody>
          <a:bodyPr>
            <a:normAutofit/>
          </a:bodyPr>
          <a:lstStyle>
            <a:defPPr>
              <a:defRPr lang="en-US"/>
            </a:defPPr>
            <a:lvl1pPr marL="342900" indent="-228600" eaLnBrk="1" fontAlgn="auto" hangingPunct="1">
              <a:spcBef>
                <a:spcPct val="20000"/>
              </a:spcBef>
              <a:spcAft>
                <a:spcPts val="0"/>
              </a:spcAft>
              <a:buClr>
                <a:schemeClr val="accent1"/>
              </a:buClr>
              <a:buFont typeface="Arial" pitchFamily="34" charset="0"/>
              <a:buChar char="•"/>
              <a:defRPr sz="3200">
                <a:latin typeface="+mn-lt"/>
              </a:defRPr>
            </a:lvl1pPr>
            <a:lvl2pPr marL="639763" indent="-228600">
              <a:spcBef>
                <a:spcPct val="20000"/>
              </a:spcBef>
              <a:buClr>
                <a:schemeClr val="accent2"/>
              </a:buClr>
              <a:buFont typeface="Arial" pitchFamily="34" charset="0"/>
              <a:buChar char="•"/>
              <a:defRPr sz="2000">
                <a:latin typeface="+mn-lt"/>
              </a:defRPr>
            </a:lvl2pPr>
            <a:lvl3pPr marL="1004888" indent="-228600">
              <a:spcBef>
                <a:spcPct val="20000"/>
              </a:spcBef>
              <a:buClr>
                <a:srgbClr val="726056"/>
              </a:buClr>
              <a:buFont typeface="Arial" pitchFamily="34" charset="0"/>
              <a:buChar char="•"/>
              <a:defRPr>
                <a:latin typeface="+mn-lt"/>
              </a:defRPr>
            </a:lvl3pPr>
            <a:lvl4pPr marL="1279525" indent="-228600">
              <a:spcBef>
                <a:spcPct val="20000"/>
              </a:spcBef>
              <a:buClr>
                <a:srgbClr val="4C5A6A"/>
              </a:buClr>
              <a:buFont typeface="Arial" pitchFamily="34" charset="0"/>
              <a:buChar char="•"/>
              <a:defRPr sz="1600">
                <a:latin typeface="+mn-lt"/>
              </a:defRPr>
            </a:lvl4pPr>
            <a:lvl5pPr marL="1554163" indent="-228600">
              <a:spcBef>
                <a:spcPct val="20000"/>
              </a:spcBef>
              <a:buClr>
                <a:srgbClr val="808DA0"/>
              </a:buClr>
              <a:buFont typeface="Arial" pitchFamily="34" charset="0"/>
              <a:buChar char="•"/>
              <a:defRPr sz="1400">
                <a:latin typeface="+mn-lt"/>
              </a:defRPr>
            </a:lvl5pPr>
            <a:lvl6pPr marL="1737360" indent="-182880">
              <a:spcBef>
                <a:spcPct val="20000"/>
              </a:spcBef>
              <a:buClr>
                <a:schemeClr val="accent1"/>
              </a:buClr>
              <a:buFont typeface="Arial" pitchFamily="34" charset="0"/>
              <a:buChar char="•"/>
              <a:defRPr sz="1400" baseline="0">
                <a:latin typeface="+mn-lt"/>
              </a:defRPr>
            </a:lvl6pPr>
            <a:lvl7pPr marL="1920240" indent="-182880">
              <a:spcBef>
                <a:spcPct val="20000"/>
              </a:spcBef>
              <a:buClr>
                <a:schemeClr val="accent2"/>
              </a:buClr>
              <a:buFont typeface="Arial" pitchFamily="34" charset="0"/>
              <a:buChar char="•"/>
              <a:defRPr sz="1400">
                <a:latin typeface="+mn-lt"/>
              </a:defRPr>
            </a:lvl7pPr>
            <a:lvl8pPr marL="2103120" indent="-182880">
              <a:spcBef>
                <a:spcPct val="20000"/>
              </a:spcBef>
              <a:buClr>
                <a:schemeClr val="accent3"/>
              </a:buClr>
              <a:buFont typeface="Arial" pitchFamily="34" charset="0"/>
              <a:buChar char="•"/>
              <a:defRPr sz="1400">
                <a:latin typeface="+mn-lt"/>
              </a:defRPr>
            </a:lvl8pPr>
            <a:lvl9pPr marL="2286000" indent="-182880">
              <a:spcBef>
                <a:spcPct val="20000"/>
              </a:spcBef>
              <a:buClr>
                <a:schemeClr val="accent4"/>
              </a:buClr>
              <a:buFont typeface="Arial" pitchFamily="34" charset="0"/>
              <a:buChar char="•"/>
              <a:defRPr sz="1400">
                <a:latin typeface="+mn-lt"/>
              </a:defRPr>
            </a:lvl9pPr>
          </a:lstStyle>
          <a:p>
            <a:endParaRPr lang="en-US" dirty="0"/>
          </a:p>
        </p:txBody>
      </p:sp>
      <p:grpSp>
        <p:nvGrpSpPr>
          <p:cNvPr id="7" name="Group 6">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8"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2"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3"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9"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0"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1" name="Picture 10">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graphicFrame>
        <p:nvGraphicFramePr>
          <p:cNvPr id="16" name="Chart 15"/>
          <p:cNvGraphicFramePr>
            <a:graphicFrameLocks/>
          </p:cNvGraphicFramePr>
          <p:nvPr>
            <p:extLst>
              <p:ext uri="{D42A27DB-BD31-4B8C-83A1-F6EECF244321}">
                <p14:modId xmlns:p14="http://schemas.microsoft.com/office/powerpoint/2010/main" val="2079948588"/>
              </p:ext>
            </p:extLst>
          </p:nvPr>
        </p:nvGraphicFramePr>
        <p:xfrm>
          <a:off x="1431109" y="1051794"/>
          <a:ext cx="9308360" cy="5452762"/>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p:cNvSpPr/>
          <p:nvPr/>
        </p:nvSpPr>
        <p:spPr>
          <a:xfrm>
            <a:off x="2590028" y="740496"/>
            <a:ext cx="7188577" cy="70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ysClr val="windowText" lastClr="000000"/>
                </a:solidFill>
              </a:rPr>
              <a:t>Year Wise cumulative growth of Installation of </a:t>
            </a:r>
            <a:r>
              <a:rPr lang="en-US" sz="2600" b="1" dirty="0" err="1">
                <a:solidFill>
                  <a:sysClr val="windowText" lastClr="000000"/>
                </a:solidFill>
              </a:rPr>
              <a:t>Marconite</a:t>
            </a:r>
            <a:r>
              <a:rPr lang="en-US" sz="2600" b="1" dirty="0">
                <a:solidFill>
                  <a:sysClr val="windowText" lastClr="000000"/>
                </a:solidFill>
              </a:rPr>
              <a:t> Electrodes at TATA Steel BSL Ltd.</a:t>
            </a:r>
          </a:p>
        </p:txBody>
      </p:sp>
    </p:spTree>
    <p:extLst>
      <p:ext uri="{BB962C8B-B14F-4D97-AF65-F5344CB8AC3E}">
        <p14:creationId xmlns:p14="http://schemas.microsoft.com/office/powerpoint/2010/main" val="3160295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242"/>
          <p:cNvPicPr preferRelativeResize="0">
            <a:picLocks/>
          </p:cNvPicPr>
          <p:nvPr/>
        </p:nvPicPr>
        <p:blipFill rotWithShape="1">
          <a:blip r:embed="rId2">
            <a:alphaModFix/>
            <a:lum bright="70000" contrast="-70000"/>
            <a:extLst>
              <a:ext uri="{BEBA8EAE-BF5A-486C-A8C5-ECC9F3942E4B}">
                <a14:imgProps xmlns:a14="http://schemas.microsoft.com/office/drawing/2010/main">
                  <a14:imgLayer r:embed="rId3">
                    <a14:imgEffect>
                      <a14:saturation sat="0"/>
                    </a14:imgEffect>
                  </a14:imgLayer>
                </a14:imgProps>
              </a:ext>
            </a:extLst>
          </a:blip>
          <a:srcRect t="32512" b="32512"/>
          <a:stretch/>
        </p:blipFill>
        <p:spPr>
          <a:xfrm>
            <a:off x="0" y="3429000"/>
            <a:ext cx="12191999" cy="3429000"/>
          </a:xfrm>
          <a:prstGeom prst="rect">
            <a:avLst/>
          </a:prstGeom>
          <a:solidFill>
            <a:schemeClr val="tx1">
              <a:lumMod val="65000"/>
              <a:lumOff val="35000"/>
            </a:schemeClr>
          </a:solidFill>
          <a:ln>
            <a:noFill/>
          </a:ln>
        </p:spPr>
      </p:pic>
      <p:sp>
        <p:nvSpPr>
          <p:cNvPr id="4" name="Content Placeholder 4"/>
          <p:cNvSpPr txBox="1">
            <a:spLocks/>
          </p:cNvSpPr>
          <p:nvPr/>
        </p:nvSpPr>
        <p:spPr>
          <a:xfrm>
            <a:off x="402112" y="2493079"/>
            <a:ext cx="10109008" cy="3990057"/>
          </a:xfrm>
          <a:prstGeom prst="rect">
            <a:avLst/>
          </a:prstGeom>
        </p:spPr>
        <p:txBody>
          <a:bodyPr>
            <a:normAutofit/>
          </a:bodyPr>
          <a:lstStyle>
            <a:defPPr>
              <a:defRPr lang="en-US"/>
            </a:defPPr>
            <a:lvl1pPr marL="342900" indent="-228600" eaLnBrk="1" fontAlgn="auto" hangingPunct="1">
              <a:spcBef>
                <a:spcPct val="20000"/>
              </a:spcBef>
              <a:spcAft>
                <a:spcPts val="0"/>
              </a:spcAft>
              <a:buClr>
                <a:schemeClr val="accent1"/>
              </a:buClr>
              <a:buFont typeface="Arial" pitchFamily="34" charset="0"/>
              <a:buChar char="•"/>
              <a:defRPr sz="3200">
                <a:latin typeface="+mn-lt"/>
              </a:defRPr>
            </a:lvl1pPr>
            <a:lvl2pPr marL="639763" indent="-228600">
              <a:spcBef>
                <a:spcPct val="20000"/>
              </a:spcBef>
              <a:buClr>
                <a:schemeClr val="accent2"/>
              </a:buClr>
              <a:buFont typeface="Arial" pitchFamily="34" charset="0"/>
              <a:buChar char="•"/>
              <a:defRPr sz="2000">
                <a:latin typeface="+mn-lt"/>
              </a:defRPr>
            </a:lvl2pPr>
            <a:lvl3pPr marL="1004888" indent="-228600">
              <a:spcBef>
                <a:spcPct val="20000"/>
              </a:spcBef>
              <a:buClr>
                <a:srgbClr val="726056"/>
              </a:buClr>
              <a:buFont typeface="Arial" pitchFamily="34" charset="0"/>
              <a:buChar char="•"/>
              <a:defRPr>
                <a:latin typeface="+mn-lt"/>
              </a:defRPr>
            </a:lvl3pPr>
            <a:lvl4pPr marL="1279525" indent="-228600">
              <a:spcBef>
                <a:spcPct val="20000"/>
              </a:spcBef>
              <a:buClr>
                <a:srgbClr val="4C5A6A"/>
              </a:buClr>
              <a:buFont typeface="Arial" pitchFamily="34" charset="0"/>
              <a:buChar char="•"/>
              <a:defRPr sz="1600">
                <a:latin typeface="+mn-lt"/>
              </a:defRPr>
            </a:lvl4pPr>
            <a:lvl5pPr marL="1554163" indent="-228600">
              <a:spcBef>
                <a:spcPct val="20000"/>
              </a:spcBef>
              <a:buClr>
                <a:srgbClr val="808DA0"/>
              </a:buClr>
              <a:buFont typeface="Arial" pitchFamily="34" charset="0"/>
              <a:buChar char="•"/>
              <a:defRPr sz="1400">
                <a:latin typeface="+mn-lt"/>
              </a:defRPr>
            </a:lvl5pPr>
            <a:lvl6pPr marL="1737360" indent="-182880">
              <a:spcBef>
                <a:spcPct val="20000"/>
              </a:spcBef>
              <a:buClr>
                <a:schemeClr val="accent1"/>
              </a:buClr>
              <a:buFont typeface="Arial" pitchFamily="34" charset="0"/>
              <a:buChar char="•"/>
              <a:defRPr sz="1400" baseline="0">
                <a:latin typeface="+mn-lt"/>
              </a:defRPr>
            </a:lvl6pPr>
            <a:lvl7pPr marL="1920240" indent="-182880">
              <a:spcBef>
                <a:spcPct val="20000"/>
              </a:spcBef>
              <a:buClr>
                <a:schemeClr val="accent2"/>
              </a:buClr>
              <a:buFont typeface="Arial" pitchFamily="34" charset="0"/>
              <a:buChar char="•"/>
              <a:defRPr sz="1400">
                <a:latin typeface="+mn-lt"/>
              </a:defRPr>
            </a:lvl7pPr>
            <a:lvl8pPr marL="2103120" indent="-182880">
              <a:spcBef>
                <a:spcPct val="20000"/>
              </a:spcBef>
              <a:buClr>
                <a:schemeClr val="accent3"/>
              </a:buClr>
              <a:buFont typeface="Arial" pitchFamily="34" charset="0"/>
              <a:buChar char="•"/>
              <a:defRPr sz="1400">
                <a:latin typeface="+mn-lt"/>
              </a:defRPr>
            </a:lvl8pPr>
            <a:lvl9pPr marL="2286000" indent="-182880">
              <a:spcBef>
                <a:spcPct val="20000"/>
              </a:spcBef>
              <a:buClr>
                <a:schemeClr val="accent4"/>
              </a:buClr>
              <a:buFont typeface="Arial" pitchFamily="34" charset="0"/>
              <a:buChar char="•"/>
              <a:defRPr sz="1400">
                <a:latin typeface="+mn-lt"/>
              </a:defRPr>
            </a:lvl9pPr>
          </a:lstStyle>
          <a:p>
            <a:endParaRPr lang="en-US" dirty="0"/>
          </a:p>
        </p:txBody>
      </p:sp>
      <p:grpSp>
        <p:nvGrpSpPr>
          <p:cNvPr id="7" name="Group 6">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8"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2"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3"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9"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0"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1" name="Picture 10">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graphicFrame>
        <p:nvGraphicFramePr>
          <p:cNvPr id="17" name="Chart 16"/>
          <p:cNvGraphicFramePr>
            <a:graphicFrameLocks/>
          </p:cNvGraphicFramePr>
          <p:nvPr>
            <p:extLst>
              <p:ext uri="{D42A27DB-BD31-4B8C-83A1-F6EECF244321}">
                <p14:modId xmlns:p14="http://schemas.microsoft.com/office/powerpoint/2010/main" val="3403607532"/>
              </p:ext>
            </p:extLst>
          </p:nvPr>
        </p:nvGraphicFramePr>
        <p:xfrm>
          <a:off x="1218407" y="1069766"/>
          <a:ext cx="9525000" cy="5413338"/>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p:cNvSpPr/>
          <p:nvPr/>
        </p:nvSpPr>
        <p:spPr>
          <a:xfrm>
            <a:off x="2818608" y="838200"/>
            <a:ext cx="6629400" cy="717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lang="en-US" sz="2600" b="1" dirty="0">
                <a:solidFill>
                  <a:schemeClr val="tx1"/>
                </a:solidFill>
              </a:rPr>
              <a:t>Year Wise cumulative growth of Installation of </a:t>
            </a:r>
            <a:r>
              <a:rPr lang="en-US" sz="2600" b="1" dirty="0" err="1">
                <a:solidFill>
                  <a:schemeClr val="tx1"/>
                </a:solidFill>
              </a:rPr>
              <a:t>Marconite</a:t>
            </a:r>
            <a:r>
              <a:rPr lang="en-US" sz="2600" b="1" dirty="0">
                <a:solidFill>
                  <a:schemeClr val="tx1"/>
                </a:solidFill>
              </a:rPr>
              <a:t> Electrode at Apollo Hospital</a:t>
            </a:r>
            <a:endParaRPr lang="en-IN" sz="2600" dirty="0">
              <a:solidFill>
                <a:schemeClr val="tx1"/>
              </a:solidFill>
            </a:endParaRPr>
          </a:p>
        </p:txBody>
      </p:sp>
    </p:spTree>
    <p:extLst>
      <p:ext uri="{BB962C8B-B14F-4D97-AF65-F5344CB8AC3E}">
        <p14:creationId xmlns:p14="http://schemas.microsoft.com/office/powerpoint/2010/main" val="1876950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58703" y="2924944"/>
            <a:ext cx="1800200" cy="2880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b="1" dirty="0">
                <a:solidFill>
                  <a:srgbClr val="000000"/>
                </a:solidFill>
              </a:rPr>
              <a:t>EARTHING</a:t>
            </a:r>
          </a:p>
        </p:txBody>
      </p:sp>
      <p:sp>
        <p:nvSpPr>
          <p:cNvPr id="22" name="Rectangle 21"/>
          <p:cNvSpPr/>
          <p:nvPr/>
        </p:nvSpPr>
        <p:spPr>
          <a:xfrm>
            <a:off x="3358902" y="2912368"/>
            <a:ext cx="1800200" cy="2880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b="1" dirty="0">
                <a:solidFill>
                  <a:srgbClr val="000000"/>
                </a:solidFill>
              </a:rPr>
              <a:t>EARTHING</a:t>
            </a:r>
          </a:p>
        </p:txBody>
      </p:sp>
      <p:sp>
        <p:nvSpPr>
          <p:cNvPr id="35" name="Rectangle 34"/>
          <p:cNvSpPr/>
          <p:nvPr/>
        </p:nvSpPr>
        <p:spPr>
          <a:xfrm>
            <a:off x="8152606" y="2640269"/>
            <a:ext cx="3429000" cy="788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a:solidFill>
                  <a:srgbClr val="000000"/>
                </a:solidFill>
              </a:rPr>
              <a:t>Replacement every 7-8 years</a:t>
            </a:r>
          </a:p>
        </p:txBody>
      </p:sp>
      <p:sp>
        <p:nvSpPr>
          <p:cNvPr id="46" name="Rectangle 45"/>
          <p:cNvSpPr/>
          <p:nvPr/>
        </p:nvSpPr>
        <p:spPr>
          <a:xfrm>
            <a:off x="2782838" y="836712"/>
            <a:ext cx="640871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2400" b="1" dirty="0">
                <a:solidFill>
                  <a:srgbClr val="000000"/>
                </a:solidFill>
              </a:rPr>
              <a:t>Life Cycle of Solar Plant - 25 Years</a:t>
            </a:r>
          </a:p>
        </p:txBody>
      </p:sp>
      <p:grpSp>
        <p:nvGrpSpPr>
          <p:cNvPr id="47" name="Group 46">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48" name="Shape 213"/>
            <p:cNvGrpSpPr/>
            <p:nvPr/>
          </p:nvGrpSpPr>
          <p:grpSpPr>
            <a:xfrm>
              <a:off x="375913" y="6510099"/>
              <a:ext cx="1627092" cy="103499"/>
              <a:chOff x="1" y="1671514"/>
              <a:chExt cx="1627092" cy="103498"/>
            </a:xfrm>
          </p:grpSpPr>
          <p:sp>
            <p:nvSpPr>
              <p:cNvPr id="52"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53"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54"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49"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50"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51" name="Picture 50">
              <a:extLst>
                <a:ext uri="{FF2B5EF4-FFF2-40B4-BE49-F238E27FC236}">
                  <a16:creationId xmlns:a16="http://schemas.microsoft.com/office/drawing/2014/main" id="{1AB722B5-D3C2-4895-B8F0-1587A72A4D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grpSp>
        <p:nvGrpSpPr>
          <p:cNvPr id="3" name="Group 2"/>
          <p:cNvGrpSpPr/>
          <p:nvPr/>
        </p:nvGrpSpPr>
        <p:grpSpPr>
          <a:xfrm>
            <a:off x="1558703" y="1737144"/>
            <a:ext cx="9866470" cy="3636072"/>
            <a:chOff x="1630710" y="1737144"/>
            <a:chExt cx="9866470" cy="3636072"/>
          </a:xfrm>
        </p:grpSpPr>
        <p:cxnSp>
          <p:nvCxnSpPr>
            <p:cNvPr id="37" name="Straight Connector 36"/>
            <p:cNvCxnSpPr/>
            <p:nvPr/>
          </p:nvCxnSpPr>
          <p:spPr>
            <a:xfrm flipV="1">
              <a:off x="6976602" y="3536680"/>
              <a:ext cx="1152728" cy="28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976602" y="3962972"/>
              <a:ext cx="1152728" cy="28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976602" y="4360479"/>
              <a:ext cx="1152728" cy="28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201338" y="3250642"/>
              <a:ext cx="2422799" cy="538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a:solidFill>
                    <a:srgbClr val="000000"/>
                  </a:solidFill>
                </a:rPr>
                <a:t>Managed by O&amp;M</a:t>
              </a:r>
            </a:p>
          </p:txBody>
        </p:sp>
        <p:sp>
          <p:nvSpPr>
            <p:cNvPr id="43" name="Rectangle 42"/>
            <p:cNvSpPr/>
            <p:nvPr/>
          </p:nvSpPr>
          <p:spPr>
            <a:xfrm>
              <a:off x="8273346" y="3693773"/>
              <a:ext cx="3214887" cy="538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a:solidFill>
                    <a:srgbClr val="000000"/>
                  </a:solidFill>
                </a:rPr>
                <a:t>Warranted by manufacturer</a:t>
              </a:r>
            </a:p>
          </p:txBody>
        </p:sp>
        <p:sp>
          <p:nvSpPr>
            <p:cNvPr id="44" name="Rectangle 43"/>
            <p:cNvSpPr/>
            <p:nvPr/>
          </p:nvSpPr>
          <p:spPr>
            <a:xfrm>
              <a:off x="8282293" y="4091280"/>
              <a:ext cx="3214887" cy="538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a:solidFill>
                    <a:srgbClr val="000000"/>
                  </a:solidFill>
                </a:rPr>
                <a:t>Warranted by manufacturer</a:t>
              </a:r>
            </a:p>
          </p:txBody>
        </p:sp>
        <p:grpSp>
          <p:nvGrpSpPr>
            <p:cNvPr id="2" name="Group 1"/>
            <p:cNvGrpSpPr/>
            <p:nvPr/>
          </p:nvGrpSpPr>
          <p:grpSpPr>
            <a:xfrm>
              <a:off x="1630710" y="1737144"/>
              <a:ext cx="5904656" cy="3636072"/>
              <a:chOff x="1558702" y="1737144"/>
              <a:chExt cx="5904656" cy="3636072"/>
            </a:xfrm>
          </p:grpSpPr>
          <p:sp>
            <p:nvSpPr>
              <p:cNvPr id="10" name="Rectangle 9"/>
              <p:cNvSpPr/>
              <p:nvPr/>
            </p:nvSpPr>
            <p:spPr>
              <a:xfrm>
                <a:off x="1558702" y="4221088"/>
                <a:ext cx="5400000" cy="28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b="1" dirty="0">
                    <a:solidFill>
                      <a:srgbClr val="000000"/>
                    </a:solidFill>
                  </a:rPr>
                  <a:t>SOLAR MODULE</a:t>
                </a:r>
              </a:p>
            </p:txBody>
          </p:sp>
          <p:sp>
            <p:nvSpPr>
              <p:cNvPr id="12" name="Rectangle 11"/>
              <p:cNvSpPr/>
              <p:nvPr/>
            </p:nvSpPr>
            <p:spPr>
              <a:xfrm>
                <a:off x="1558702" y="3789040"/>
                <a:ext cx="5400000"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b="1" dirty="0">
                    <a:solidFill>
                      <a:srgbClr val="000000"/>
                    </a:solidFill>
                  </a:rPr>
                  <a:t>INVERTER</a:t>
                </a:r>
              </a:p>
            </p:txBody>
          </p:sp>
          <p:sp>
            <p:nvSpPr>
              <p:cNvPr id="13" name="Rectangle 12"/>
              <p:cNvSpPr/>
              <p:nvPr/>
            </p:nvSpPr>
            <p:spPr>
              <a:xfrm>
                <a:off x="1558702" y="3356992"/>
                <a:ext cx="5400000" cy="2880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b="1" dirty="0">
                    <a:solidFill>
                      <a:srgbClr val="000000"/>
                    </a:solidFill>
                  </a:rPr>
                  <a:t>BOS</a:t>
                </a:r>
              </a:p>
            </p:txBody>
          </p:sp>
          <p:cxnSp>
            <p:nvCxnSpPr>
              <p:cNvPr id="6" name="Straight Connector 5"/>
              <p:cNvCxnSpPr/>
              <p:nvPr/>
            </p:nvCxnSpPr>
            <p:spPr>
              <a:xfrm>
                <a:off x="1558702" y="1737144"/>
                <a:ext cx="0" cy="298800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558702" y="4725144"/>
                <a:ext cx="57960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2025518" y="4760816"/>
                <a:ext cx="902367" cy="612400"/>
                <a:chOff x="2025518" y="4760816"/>
                <a:chExt cx="902367" cy="612400"/>
              </a:xfrm>
            </p:grpSpPr>
            <p:sp>
              <p:nvSpPr>
                <p:cNvPr id="56" name="Rectangle 55"/>
                <p:cNvSpPr/>
                <p:nvPr/>
              </p:nvSpPr>
              <p:spPr>
                <a:xfrm>
                  <a:off x="2025518" y="4946924"/>
                  <a:ext cx="902367" cy="426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a:solidFill>
                        <a:srgbClr val="000000"/>
                      </a:solidFill>
                    </a:rPr>
                    <a:t>5 Years</a:t>
                  </a:r>
                </a:p>
              </p:txBody>
            </p:sp>
            <p:cxnSp>
              <p:nvCxnSpPr>
                <p:cNvPr id="64" name="Straight Connector 63"/>
                <p:cNvCxnSpPr/>
                <p:nvPr/>
              </p:nvCxnSpPr>
              <p:spPr>
                <a:xfrm>
                  <a:off x="2481438" y="4760816"/>
                  <a:ext cx="0" cy="252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3070870" y="4757598"/>
                <a:ext cx="1008112" cy="615618"/>
                <a:chOff x="2025518" y="4760816"/>
                <a:chExt cx="1008112" cy="615618"/>
              </a:xfrm>
            </p:grpSpPr>
            <p:sp>
              <p:nvSpPr>
                <p:cNvPr id="67" name="Rectangle 66"/>
                <p:cNvSpPr/>
                <p:nvPr/>
              </p:nvSpPr>
              <p:spPr>
                <a:xfrm>
                  <a:off x="2025518" y="4950142"/>
                  <a:ext cx="1008112" cy="426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a:solidFill>
                        <a:srgbClr val="000000"/>
                      </a:solidFill>
                    </a:rPr>
                    <a:t>10 Years</a:t>
                  </a:r>
                </a:p>
              </p:txBody>
            </p:sp>
            <p:cxnSp>
              <p:nvCxnSpPr>
                <p:cNvPr id="68" name="Straight Connector 67"/>
                <p:cNvCxnSpPr/>
                <p:nvPr/>
              </p:nvCxnSpPr>
              <p:spPr>
                <a:xfrm>
                  <a:off x="2481438" y="4760816"/>
                  <a:ext cx="0" cy="252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4222998" y="4757598"/>
                <a:ext cx="1008112" cy="615618"/>
                <a:chOff x="2025518" y="4760816"/>
                <a:chExt cx="1008112" cy="615618"/>
              </a:xfrm>
            </p:grpSpPr>
            <p:sp>
              <p:nvSpPr>
                <p:cNvPr id="70" name="Rectangle 69"/>
                <p:cNvSpPr/>
                <p:nvPr/>
              </p:nvSpPr>
              <p:spPr>
                <a:xfrm>
                  <a:off x="2025518" y="4950142"/>
                  <a:ext cx="1008112" cy="426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a:solidFill>
                        <a:srgbClr val="000000"/>
                      </a:solidFill>
                    </a:rPr>
                    <a:t>15 Years</a:t>
                  </a:r>
                </a:p>
              </p:txBody>
            </p:sp>
            <p:cxnSp>
              <p:nvCxnSpPr>
                <p:cNvPr id="71" name="Straight Connector 70"/>
                <p:cNvCxnSpPr/>
                <p:nvPr/>
              </p:nvCxnSpPr>
              <p:spPr>
                <a:xfrm>
                  <a:off x="2481438" y="4760816"/>
                  <a:ext cx="0" cy="252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5375126" y="4757598"/>
                <a:ext cx="1008112" cy="615618"/>
                <a:chOff x="2025518" y="4760816"/>
                <a:chExt cx="1008112" cy="615618"/>
              </a:xfrm>
            </p:grpSpPr>
            <p:sp>
              <p:nvSpPr>
                <p:cNvPr id="73" name="Rectangle 72"/>
                <p:cNvSpPr/>
                <p:nvPr/>
              </p:nvSpPr>
              <p:spPr>
                <a:xfrm>
                  <a:off x="2025518" y="4950142"/>
                  <a:ext cx="1008112" cy="426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a:solidFill>
                        <a:srgbClr val="000000"/>
                      </a:solidFill>
                    </a:rPr>
                    <a:t>20 Years</a:t>
                  </a:r>
                </a:p>
              </p:txBody>
            </p:sp>
            <p:cxnSp>
              <p:nvCxnSpPr>
                <p:cNvPr id="74" name="Straight Connector 73"/>
                <p:cNvCxnSpPr/>
                <p:nvPr/>
              </p:nvCxnSpPr>
              <p:spPr>
                <a:xfrm>
                  <a:off x="2481438" y="4760816"/>
                  <a:ext cx="0" cy="252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6455246" y="4757598"/>
                <a:ext cx="1008112" cy="615618"/>
                <a:chOff x="2025518" y="4760816"/>
                <a:chExt cx="1008112" cy="615618"/>
              </a:xfrm>
            </p:grpSpPr>
            <p:sp>
              <p:nvSpPr>
                <p:cNvPr id="76" name="Rectangle 75"/>
                <p:cNvSpPr/>
                <p:nvPr/>
              </p:nvSpPr>
              <p:spPr>
                <a:xfrm>
                  <a:off x="2025518" y="4950142"/>
                  <a:ext cx="1008112" cy="426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a:solidFill>
                        <a:srgbClr val="000000"/>
                      </a:solidFill>
                    </a:rPr>
                    <a:t>25 Years</a:t>
                  </a:r>
                </a:p>
              </p:txBody>
            </p:sp>
            <p:cxnSp>
              <p:nvCxnSpPr>
                <p:cNvPr id="77" name="Straight Connector 76"/>
                <p:cNvCxnSpPr/>
                <p:nvPr/>
              </p:nvCxnSpPr>
              <p:spPr>
                <a:xfrm>
                  <a:off x="2481438" y="4760816"/>
                  <a:ext cx="0" cy="2523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8" name="Group 7"/>
          <p:cNvGrpSpPr/>
          <p:nvPr/>
        </p:nvGrpSpPr>
        <p:grpSpPr>
          <a:xfrm>
            <a:off x="5159102" y="2912368"/>
            <a:ext cx="2927032" cy="288032"/>
            <a:chOff x="5159102" y="2912368"/>
            <a:chExt cx="2927032" cy="288032"/>
          </a:xfrm>
        </p:grpSpPr>
        <p:sp>
          <p:nvSpPr>
            <p:cNvPr id="23" name="Rectangle 22"/>
            <p:cNvSpPr/>
            <p:nvPr/>
          </p:nvSpPr>
          <p:spPr>
            <a:xfrm>
              <a:off x="5159102" y="2912368"/>
              <a:ext cx="1800200" cy="2880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b="1" dirty="0">
                  <a:solidFill>
                    <a:srgbClr val="000000"/>
                  </a:solidFill>
                </a:rPr>
                <a:t>EARTHING</a:t>
              </a:r>
            </a:p>
          </p:txBody>
        </p:sp>
        <p:cxnSp>
          <p:nvCxnSpPr>
            <p:cNvPr id="58" name="Straight Connector 57"/>
            <p:cNvCxnSpPr/>
            <p:nvPr/>
          </p:nvCxnSpPr>
          <p:spPr>
            <a:xfrm flipV="1">
              <a:off x="6933406" y="3048000"/>
              <a:ext cx="1152728" cy="28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576603" y="2202898"/>
            <a:ext cx="9395404" cy="538398"/>
            <a:chOff x="1576602" y="2202898"/>
            <a:chExt cx="9395404" cy="538398"/>
          </a:xfrm>
        </p:grpSpPr>
        <p:sp>
          <p:nvSpPr>
            <p:cNvPr id="59" name="Rectangle 58"/>
            <p:cNvSpPr/>
            <p:nvPr/>
          </p:nvSpPr>
          <p:spPr>
            <a:xfrm>
              <a:off x="8191483" y="2202898"/>
              <a:ext cx="2780523" cy="538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sz="1600" b="1" dirty="0" err="1">
                  <a:solidFill>
                    <a:srgbClr val="000000"/>
                  </a:solidFill>
                </a:rPr>
                <a:t>Marconite</a:t>
              </a:r>
              <a:r>
                <a:rPr lang="en-IN" sz="1600" b="1" dirty="0">
                  <a:solidFill>
                    <a:srgbClr val="000000"/>
                  </a:solidFill>
                </a:rPr>
                <a:t> Performs for 25+ Years without water</a:t>
              </a:r>
            </a:p>
          </p:txBody>
        </p:sp>
        <p:grpSp>
          <p:nvGrpSpPr>
            <p:cNvPr id="9" name="Group 8"/>
            <p:cNvGrpSpPr/>
            <p:nvPr/>
          </p:nvGrpSpPr>
          <p:grpSpPr>
            <a:xfrm>
              <a:off x="1576602" y="2286000"/>
              <a:ext cx="6552728" cy="323315"/>
              <a:chOff x="1576602" y="2286000"/>
              <a:chExt cx="6552728" cy="323315"/>
            </a:xfrm>
          </p:grpSpPr>
          <p:sp>
            <p:nvSpPr>
              <p:cNvPr id="57" name="Rectangle 56"/>
              <p:cNvSpPr/>
              <p:nvPr/>
            </p:nvSpPr>
            <p:spPr>
              <a:xfrm>
                <a:off x="1576602" y="2286000"/>
                <a:ext cx="5400000" cy="3233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IN" b="1" dirty="0" err="1">
                    <a:solidFill>
                      <a:srgbClr val="000000"/>
                    </a:solidFill>
                  </a:rPr>
                  <a:t>Marconite</a:t>
                </a:r>
                <a:r>
                  <a:rPr lang="en-IN" b="1" dirty="0">
                    <a:solidFill>
                      <a:srgbClr val="000000"/>
                    </a:solidFill>
                  </a:rPr>
                  <a:t> with life cycle of 25+ Years</a:t>
                </a:r>
              </a:p>
            </p:txBody>
          </p:sp>
          <p:cxnSp>
            <p:nvCxnSpPr>
              <p:cNvPr id="60" name="Straight Connector 59"/>
              <p:cNvCxnSpPr/>
              <p:nvPr/>
            </p:nvCxnSpPr>
            <p:spPr>
              <a:xfrm flipV="1">
                <a:off x="6976602" y="2447657"/>
                <a:ext cx="1152728" cy="28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647220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35" grpId="0"/>
      <p:bldP spid="4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1" name="Shape 411">
            <a:extLst>
              <a:ext uri="{FF2B5EF4-FFF2-40B4-BE49-F238E27FC236}">
                <a16:creationId xmlns:a16="http://schemas.microsoft.com/office/drawing/2014/main" id="{2DD93DBB-FD2E-49CC-8867-0902484DD963}"/>
              </a:ext>
            </a:extLst>
          </p:cNvPr>
          <p:cNvSpPr/>
          <p:nvPr/>
        </p:nvSpPr>
        <p:spPr>
          <a:xfrm>
            <a:off x="1946641" y="3517880"/>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4" name="Content Placeholder 2">
            <a:extLst>
              <a:ext uri="{FF2B5EF4-FFF2-40B4-BE49-F238E27FC236}">
                <a16:creationId xmlns:a16="http://schemas.microsoft.com/office/drawing/2014/main" id="{987514BC-A741-4FC7-8D2A-370E31A404AE}"/>
              </a:ext>
            </a:extLst>
          </p:cNvPr>
          <p:cNvSpPr txBox="1">
            <a:spLocks/>
          </p:cNvSpPr>
          <p:nvPr/>
        </p:nvSpPr>
        <p:spPr>
          <a:xfrm>
            <a:off x="4006974" y="-243408"/>
            <a:ext cx="5100283" cy="5086400"/>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r>
              <a:rPr lang="en-IN" sz="4000" dirty="0">
                <a:solidFill>
                  <a:srgbClr val="000000"/>
                </a:solidFill>
                <a:sym typeface="Arial"/>
              </a:rPr>
              <a:t> </a:t>
            </a:r>
          </a:p>
          <a:p>
            <a:pPr marL="0" indent="0" eaLnBrk="1" fontAlgn="auto" hangingPunct="1">
              <a:spcAft>
                <a:spcPts val="0"/>
              </a:spcAft>
              <a:buClr>
                <a:srgbClr val="0F6FC6"/>
              </a:buClr>
              <a:buFont typeface="Arial" pitchFamily="34" charset="0"/>
              <a:buNone/>
              <a:defRPr/>
            </a:pPr>
            <a:endParaRPr lang="en-US" sz="1800" dirty="0">
              <a:solidFill>
                <a:srgbClr val="000000"/>
              </a:solidFill>
              <a:sym typeface="Arial"/>
            </a:endParaRPr>
          </a:p>
        </p:txBody>
      </p:sp>
      <p:graphicFrame>
        <p:nvGraphicFramePr>
          <p:cNvPr id="8" name="Chart 7"/>
          <p:cNvGraphicFramePr/>
          <p:nvPr>
            <p:extLst>
              <p:ext uri="{D42A27DB-BD31-4B8C-83A1-F6EECF244321}">
                <p14:modId xmlns:p14="http://schemas.microsoft.com/office/powerpoint/2010/main" val="1381210668"/>
              </p:ext>
            </p:extLst>
          </p:nvPr>
        </p:nvGraphicFramePr>
        <p:xfrm>
          <a:off x="1425260" y="849125"/>
          <a:ext cx="8868805" cy="5660977"/>
        </p:xfrm>
        <a:graphic>
          <a:graphicData uri="http://schemas.openxmlformats.org/drawingml/2006/chart">
            <c:chart xmlns:c="http://schemas.openxmlformats.org/drawingml/2006/chart" xmlns:r="http://schemas.openxmlformats.org/officeDocument/2006/relationships" r:id="rId4"/>
          </a:graphicData>
        </a:graphic>
      </p:graphicFrame>
      <p:sp>
        <p:nvSpPr>
          <p:cNvPr id="13" name="Shape 406">
            <a:extLst>
              <a:ext uri="{FF2B5EF4-FFF2-40B4-BE49-F238E27FC236}">
                <a16:creationId xmlns:a16="http://schemas.microsoft.com/office/drawing/2014/main" id="{821447FF-8429-4339-B6E1-7E9A485B1356}"/>
              </a:ext>
            </a:extLst>
          </p:cNvPr>
          <p:cNvSpPr txBox="1"/>
          <p:nvPr/>
        </p:nvSpPr>
        <p:spPr>
          <a:xfrm>
            <a:off x="3070892" y="521064"/>
            <a:ext cx="5505999"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u="sng" kern="0" dirty="0">
                <a:solidFill>
                  <a:srgbClr val="000000"/>
                </a:solidFill>
                <a:latin typeface="Lato Black"/>
                <a:ea typeface="Lato Black"/>
                <a:cs typeface="Lato Black"/>
                <a:sym typeface="Lato Black"/>
              </a:rPr>
              <a:t>Where does your investment go?</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6">
            <a:extLst>
              <a:ext uri="{FF2B5EF4-FFF2-40B4-BE49-F238E27FC236}">
                <a16:creationId xmlns:a16="http://schemas.microsoft.com/office/drawing/2014/main" id="{821447FF-8429-4339-B6E1-7E9A485B1356}"/>
              </a:ext>
            </a:extLst>
          </p:cNvPr>
          <p:cNvSpPr txBox="1"/>
          <p:nvPr/>
        </p:nvSpPr>
        <p:spPr>
          <a:xfrm>
            <a:off x="2710830" y="889556"/>
            <a:ext cx="6190727"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rgbClr val="0F6FC6"/>
                </a:solidFill>
                <a:latin typeface="Lato Black"/>
                <a:ea typeface="Lato Black"/>
                <a:cs typeface="Lato Black"/>
                <a:sym typeface="Lato Black"/>
              </a:rPr>
              <a:t>General Breakup of your Investment is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Tree>
    <p:extLst>
      <p:ext uri="{BB962C8B-B14F-4D97-AF65-F5344CB8AC3E}">
        <p14:creationId xmlns:p14="http://schemas.microsoft.com/office/powerpoint/2010/main" val="19297056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1" name="Shape 411">
            <a:extLst>
              <a:ext uri="{FF2B5EF4-FFF2-40B4-BE49-F238E27FC236}">
                <a16:creationId xmlns:a16="http://schemas.microsoft.com/office/drawing/2014/main" id="{2DD93DBB-FD2E-49CC-8867-0902484DD963}"/>
              </a:ext>
            </a:extLst>
          </p:cNvPr>
          <p:cNvSpPr/>
          <p:nvPr/>
        </p:nvSpPr>
        <p:spPr>
          <a:xfrm>
            <a:off x="1946641" y="3517880"/>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4" name="Content Placeholder 2">
            <a:extLst>
              <a:ext uri="{FF2B5EF4-FFF2-40B4-BE49-F238E27FC236}">
                <a16:creationId xmlns:a16="http://schemas.microsoft.com/office/drawing/2014/main" id="{987514BC-A741-4FC7-8D2A-370E31A404AE}"/>
              </a:ext>
            </a:extLst>
          </p:cNvPr>
          <p:cNvSpPr txBox="1">
            <a:spLocks/>
          </p:cNvSpPr>
          <p:nvPr/>
        </p:nvSpPr>
        <p:spPr>
          <a:xfrm>
            <a:off x="4006974" y="-243408"/>
            <a:ext cx="5100283" cy="5086400"/>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r>
              <a:rPr lang="en-IN" sz="4000" dirty="0">
                <a:solidFill>
                  <a:srgbClr val="000000"/>
                </a:solidFill>
                <a:sym typeface="Arial"/>
              </a:rPr>
              <a:t> </a:t>
            </a:r>
          </a:p>
          <a:p>
            <a:pPr marL="0" indent="0" eaLnBrk="1" fontAlgn="auto" hangingPunct="1">
              <a:spcAft>
                <a:spcPts val="0"/>
              </a:spcAft>
              <a:buClr>
                <a:srgbClr val="0F6FC6"/>
              </a:buClr>
              <a:buFont typeface="Arial" pitchFamily="34" charset="0"/>
              <a:buNone/>
              <a:defRPr/>
            </a:pPr>
            <a:endParaRPr lang="en-US" sz="1800" dirty="0">
              <a:solidFill>
                <a:srgbClr val="000000"/>
              </a:solidFill>
              <a:sym typeface="Arial"/>
            </a:endParaRPr>
          </a:p>
        </p:txBody>
      </p:sp>
      <p:graphicFrame>
        <p:nvGraphicFramePr>
          <p:cNvPr id="8" name="Chart 7"/>
          <p:cNvGraphicFramePr/>
          <p:nvPr>
            <p:extLst>
              <p:ext uri="{D42A27DB-BD31-4B8C-83A1-F6EECF244321}">
                <p14:modId xmlns:p14="http://schemas.microsoft.com/office/powerpoint/2010/main" val="2823370020"/>
              </p:ext>
            </p:extLst>
          </p:nvPr>
        </p:nvGraphicFramePr>
        <p:xfrm>
          <a:off x="1425260" y="849125"/>
          <a:ext cx="8868805" cy="5660977"/>
        </p:xfrm>
        <a:graphic>
          <a:graphicData uri="http://schemas.openxmlformats.org/drawingml/2006/chart">
            <c:chart xmlns:c="http://schemas.openxmlformats.org/drawingml/2006/chart" xmlns:r="http://schemas.openxmlformats.org/officeDocument/2006/relationships" r:id="rId4"/>
          </a:graphicData>
        </a:graphic>
      </p:graphicFrame>
      <p:sp>
        <p:nvSpPr>
          <p:cNvPr id="13" name="Shape 406">
            <a:extLst>
              <a:ext uri="{FF2B5EF4-FFF2-40B4-BE49-F238E27FC236}">
                <a16:creationId xmlns:a16="http://schemas.microsoft.com/office/drawing/2014/main" id="{821447FF-8429-4339-B6E1-7E9A485B1356}"/>
              </a:ext>
            </a:extLst>
          </p:cNvPr>
          <p:cNvSpPr txBox="1"/>
          <p:nvPr/>
        </p:nvSpPr>
        <p:spPr>
          <a:xfrm>
            <a:off x="3070892" y="521064"/>
            <a:ext cx="5505999"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u="sng" kern="0" dirty="0">
                <a:solidFill>
                  <a:srgbClr val="000000"/>
                </a:solidFill>
                <a:latin typeface="Lato Black"/>
                <a:ea typeface="Lato Black"/>
                <a:cs typeface="Lato Black"/>
                <a:sym typeface="Lato Black"/>
              </a:rPr>
              <a:t>Where does your investment go?</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6">
            <a:extLst>
              <a:ext uri="{FF2B5EF4-FFF2-40B4-BE49-F238E27FC236}">
                <a16:creationId xmlns:a16="http://schemas.microsoft.com/office/drawing/2014/main" id="{821447FF-8429-4339-B6E1-7E9A485B1356}"/>
              </a:ext>
            </a:extLst>
          </p:cNvPr>
          <p:cNvSpPr txBox="1"/>
          <p:nvPr/>
        </p:nvSpPr>
        <p:spPr>
          <a:xfrm>
            <a:off x="2710830" y="889556"/>
            <a:ext cx="6190727"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rgbClr val="0F6FC6"/>
                </a:solidFill>
                <a:latin typeface="Lato Black"/>
                <a:ea typeface="Lato Black"/>
                <a:cs typeface="Lato Black"/>
                <a:sym typeface="Lato Black"/>
              </a:rPr>
              <a:t>General Breakup of your Investment is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Tree>
    <p:extLst>
      <p:ext uri="{BB962C8B-B14F-4D97-AF65-F5344CB8AC3E}">
        <p14:creationId xmlns:p14="http://schemas.microsoft.com/office/powerpoint/2010/main" val="30269504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1" name="Shape 411">
            <a:extLst>
              <a:ext uri="{FF2B5EF4-FFF2-40B4-BE49-F238E27FC236}">
                <a16:creationId xmlns:a16="http://schemas.microsoft.com/office/drawing/2014/main" id="{2DD93DBB-FD2E-49CC-8867-0902484DD963}"/>
              </a:ext>
            </a:extLst>
          </p:cNvPr>
          <p:cNvSpPr/>
          <p:nvPr/>
        </p:nvSpPr>
        <p:spPr>
          <a:xfrm>
            <a:off x="1946641" y="3517880"/>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4" name="Content Placeholder 2">
            <a:extLst>
              <a:ext uri="{FF2B5EF4-FFF2-40B4-BE49-F238E27FC236}">
                <a16:creationId xmlns:a16="http://schemas.microsoft.com/office/drawing/2014/main" id="{987514BC-A741-4FC7-8D2A-370E31A404AE}"/>
              </a:ext>
            </a:extLst>
          </p:cNvPr>
          <p:cNvSpPr txBox="1">
            <a:spLocks/>
          </p:cNvSpPr>
          <p:nvPr/>
        </p:nvSpPr>
        <p:spPr>
          <a:xfrm>
            <a:off x="4006974" y="-243408"/>
            <a:ext cx="5100283" cy="5086400"/>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r>
              <a:rPr lang="en-IN" sz="4000" dirty="0">
                <a:solidFill>
                  <a:srgbClr val="000000"/>
                </a:solidFill>
                <a:sym typeface="Arial"/>
              </a:rPr>
              <a:t> </a:t>
            </a:r>
          </a:p>
          <a:p>
            <a:pPr marL="0" indent="0" eaLnBrk="1" fontAlgn="auto" hangingPunct="1">
              <a:spcAft>
                <a:spcPts val="0"/>
              </a:spcAft>
              <a:buClr>
                <a:srgbClr val="0F6FC6"/>
              </a:buClr>
              <a:buFont typeface="Arial" pitchFamily="34" charset="0"/>
              <a:buNone/>
              <a:defRPr/>
            </a:pPr>
            <a:endParaRPr lang="en-US" sz="1800" dirty="0">
              <a:solidFill>
                <a:srgbClr val="000000"/>
              </a:solidFill>
              <a:sym typeface="Arial"/>
            </a:endParaRPr>
          </a:p>
        </p:txBody>
      </p:sp>
      <p:graphicFrame>
        <p:nvGraphicFramePr>
          <p:cNvPr id="8" name="Chart 7"/>
          <p:cNvGraphicFramePr/>
          <p:nvPr>
            <p:extLst>
              <p:ext uri="{D42A27DB-BD31-4B8C-83A1-F6EECF244321}">
                <p14:modId xmlns:p14="http://schemas.microsoft.com/office/powerpoint/2010/main" val="4093777294"/>
              </p:ext>
            </p:extLst>
          </p:nvPr>
        </p:nvGraphicFramePr>
        <p:xfrm>
          <a:off x="1425260" y="849125"/>
          <a:ext cx="8868805" cy="5660977"/>
        </p:xfrm>
        <a:graphic>
          <a:graphicData uri="http://schemas.openxmlformats.org/drawingml/2006/chart">
            <c:chart xmlns:c="http://schemas.openxmlformats.org/drawingml/2006/chart" xmlns:r="http://schemas.openxmlformats.org/officeDocument/2006/relationships" r:id="rId4"/>
          </a:graphicData>
        </a:graphic>
      </p:graphicFrame>
      <p:sp>
        <p:nvSpPr>
          <p:cNvPr id="13" name="Shape 406">
            <a:extLst>
              <a:ext uri="{FF2B5EF4-FFF2-40B4-BE49-F238E27FC236}">
                <a16:creationId xmlns:a16="http://schemas.microsoft.com/office/drawing/2014/main" id="{821447FF-8429-4339-B6E1-7E9A485B1356}"/>
              </a:ext>
            </a:extLst>
          </p:cNvPr>
          <p:cNvSpPr txBox="1"/>
          <p:nvPr/>
        </p:nvSpPr>
        <p:spPr>
          <a:xfrm>
            <a:off x="3070892" y="521064"/>
            <a:ext cx="5505999"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u="sng" kern="0" dirty="0">
                <a:solidFill>
                  <a:srgbClr val="000000"/>
                </a:solidFill>
                <a:latin typeface="Lato Black"/>
                <a:ea typeface="Lato Black"/>
                <a:cs typeface="Lato Black"/>
                <a:sym typeface="Lato Black"/>
              </a:rPr>
              <a:t>Where does your investment go?</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6">
            <a:extLst>
              <a:ext uri="{FF2B5EF4-FFF2-40B4-BE49-F238E27FC236}">
                <a16:creationId xmlns:a16="http://schemas.microsoft.com/office/drawing/2014/main" id="{821447FF-8429-4339-B6E1-7E9A485B1356}"/>
              </a:ext>
            </a:extLst>
          </p:cNvPr>
          <p:cNvSpPr txBox="1"/>
          <p:nvPr/>
        </p:nvSpPr>
        <p:spPr>
          <a:xfrm>
            <a:off x="2710830" y="889556"/>
            <a:ext cx="6190727"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rgbClr val="0F6FC6"/>
                </a:solidFill>
                <a:latin typeface="Lato Black"/>
                <a:ea typeface="Lato Black"/>
                <a:cs typeface="Lato Black"/>
                <a:sym typeface="Lato Black"/>
              </a:rPr>
              <a:t>General Breakup of your Investment is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Tree>
    <p:extLst>
      <p:ext uri="{BB962C8B-B14F-4D97-AF65-F5344CB8AC3E}">
        <p14:creationId xmlns:p14="http://schemas.microsoft.com/office/powerpoint/2010/main" val="41246912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1" name="Shape 411">
            <a:extLst>
              <a:ext uri="{FF2B5EF4-FFF2-40B4-BE49-F238E27FC236}">
                <a16:creationId xmlns:a16="http://schemas.microsoft.com/office/drawing/2014/main" id="{2DD93DBB-FD2E-49CC-8867-0902484DD963}"/>
              </a:ext>
            </a:extLst>
          </p:cNvPr>
          <p:cNvSpPr/>
          <p:nvPr/>
        </p:nvSpPr>
        <p:spPr>
          <a:xfrm>
            <a:off x="1946641" y="3517880"/>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4" name="Content Placeholder 2">
            <a:extLst>
              <a:ext uri="{FF2B5EF4-FFF2-40B4-BE49-F238E27FC236}">
                <a16:creationId xmlns:a16="http://schemas.microsoft.com/office/drawing/2014/main" id="{987514BC-A741-4FC7-8D2A-370E31A404AE}"/>
              </a:ext>
            </a:extLst>
          </p:cNvPr>
          <p:cNvSpPr txBox="1">
            <a:spLocks/>
          </p:cNvSpPr>
          <p:nvPr/>
        </p:nvSpPr>
        <p:spPr>
          <a:xfrm>
            <a:off x="4006974" y="-243408"/>
            <a:ext cx="5100283" cy="5086400"/>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r>
              <a:rPr lang="en-IN" sz="4000" dirty="0">
                <a:solidFill>
                  <a:srgbClr val="000000"/>
                </a:solidFill>
                <a:sym typeface="Arial"/>
              </a:rPr>
              <a:t> </a:t>
            </a:r>
          </a:p>
          <a:p>
            <a:pPr marL="0" indent="0" eaLnBrk="1" fontAlgn="auto" hangingPunct="1">
              <a:spcAft>
                <a:spcPts val="0"/>
              </a:spcAft>
              <a:buClr>
                <a:srgbClr val="0F6FC6"/>
              </a:buClr>
              <a:buFont typeface="Arial" pitchFamily="34" charset="0"/>
              <a:buNone/>
              <a:defRPr/>
            </a:pPr>
            <a:endParaRPr lang="en-US" sz="1800" dirty="0">
              <a:solidFill>
                <a:srgbClr val="000000"/>
              </a:solidFill>
              <a:sym typeface="Arial"/>
            </a:endParaRPr>
          </a:p>
        </p:txBody>
      </p:sp>
      <p:graphicFrame>
        <p:nvGraphicFramePr>
          <p:cNvPr id="8" name="Chart 7"/>
          <p:cNvGraphicFramePr/>
          <p:nvPr>
            <p:extLst>
              <p:ext uri="{D42A27DB-BD31-4B8C-83A1-F6EECF244321}">
                <p14:modId xmlns:p14="http://schemas.microsoft.com/office/powerpoint/2010/main" val="577878417"/>
              </p:ext>
            </p:extLst>
          </p:nvPr>
        </p:nvGraphicFramePr>
        <p:xfrm>
          <a:off x="1425260" y="849125"/>
          <a:ext cx="8868805" cy="5660977"/>
        </p:xfrm>
        <a:graphic>
          <a:graphicData uri="http://schemas.openxmlformats.org/drawingml/2006/chart">
            <c:chart xmlns:c="http://schemas.openxmlformats.org/drawingml/2006/chart" xmlns:r="http://schemas.openxmlformats.org/officeDocument/2006/relationships" r:id="rId4"/>
          </a:graphicData>
        </a:graphic>
      </p:graphicFrame>
      <p:sp>
        <p:nvSpPr>
          <p:cNvPr id="13" name="Shape 406">
            <a:extLst>
              <a:ext uri="{FF2B5EF4-FFF2-40B4-BE49-F238E27FC236}">
                <a16:creationId xmlns:a16="http://schemas.microsoft.com/office/drawing/2014/main" id="{821447FF-8429-4339-B6E1-7E9A485B1356}"/>
              </a:ext>
            </a:extLst>
          </p:cNvPr>
          <p:cNvSpPr txBox="1"/>
          <p:nvPr/>
        </p:nvSpPr>
        <p:spPr>
          <a:xfrm>
            <a:off x="3070892" y="521064"/>
            <a:ext cx="5505999"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u="sng" kern="0" dirty="0">
                <a:solidFill>
                  <a:srgbClr val="000000"/>
                </a:solidFill>
                <a:latin typeface="Lato Black"/>
                <a:ea typeface="Lato Black"/>
                <a:cs typeface="Lato Black"/>
                <a:sym typeface="Lato Black"/>
              </a:rPr>
              <a:t>Where does your investment go?</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6">
            <a:extLst>
              <a:ext uri="{FF2B5EF4-FFF2-40B4-BE49-F238E27FC236}">
                <a16:creationId xmlns:a16="http://schemas.microsoft.com/office/drawing/2014/main" id="{821447FF-8429-4339-B6E1-7E9A485B1356}"/>
              </a:ext>
            </a:extLst>
          </p:cNvPr>
          <p:cNvSpPr txBox="1"/>
          <p:nvPr/>
        </p:nvSpPr>
        <p:spPr>
          <a:xfrm>
            <a:off x="2710830" y="889556"/>
            <a:ext cx="6190727"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rgbClr val="0F6FC6"/>
                </a:solidFill>
                <a:latin typeface="Lato Black"/>
                <a:ea typeface="Lato Black"/>
                <a:cs typeface="Lato Black"/>
                <a:sym typeface="Lato Black"/>
              </a:rPr>
              <a:t>General Breakup of your Investment is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Tree>
    <p:extLst>
      <p:ext uri="{BB962C8B-B14F-4D97-AF65-F5344CB8AC3E}">
        <p14:creationId xmlns:p14="http://schemas.microsoft.com/office/powerpoint/2010/main" val="13838687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1" name="Shape 411">
            <a:extLst>
              <a:ext uri="{FF2B5EF4-FFF2-40B4-BE49-F238E27FC236}">
                <a16:creationId xmlns:a16="http://schemas.microsoft.com/office/drawing/2014/main" id="{2DD93DBB-FD2E-49CC-8867-0902484DD963}"/>
              </a:ext>
            </a:extLst>
          </p:cNvPr>
          <p:cNvSpPr/>
          <p:nvPr/>
        </p:nvSpPr>
        <p:spPr>
          <a:xfrm>
            <a:off x="1946641" y="3517880"/>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4" name="Content Placeholder 2">
            <a:extLst>
              <a:ext uri="{FF2B5EF4-FFF2-40B4-BE49-F238E27FC236}">
                <a16:creationId xmlns:a16="http://schemas.microsoft.com/office/drawing/2014/main" id="{987514BC-A741-4FC7-8D2A-370E31A404AE}"/>
              </a:ext>
            </a:extLst>
          </p:cNvPr>
          <p:cNvSpPr txBox="1">
            <a:spLocks/>
          </p:cNvSpPr>
          <p:nvPr/>
        </p:nvSpPr>
        <p:spPr>
          <a:xfrm>
            <a:off x="4006974" y="-243408"/>
            <a:ext cx="5100283" cy="5086400"/>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r>
              <a:rPr lang="en-IN" sz="4000" dirty="0">
                <a:solidFill>
                  <a:srgbClr val="000000"/>
                </a:solidFill>
                <a:sym typeface="Arial"/>
              </a:rPr>
              <a:t> </a:t>
            </a:r>
          </a:p>
          <a:p>
            <a:pPr marL="0" indent="0" eaLnBrk="1" fontAlgn="auto" hangingPunct="1">
              <a:spcAft>
                <a:spcPts val="0"/>
              </a:spcAft>
              <a:buClr>
                <a:srgbClr val="0F6FC6"/>
              </a:buClr>
              <a:buFont typeface="Arial" pitchFamily="34" charset="0"/>
              <a:buNone/>
              <a:defRPr/>
            </a:pPr>
            <a:endParaRPr lang="en-US" sz="1800" dirty="0">
              <a:solidFill>
                <a:srgbClr val="000000"/>
              </a:solidFill>
              <a:sym typeface="Arial"/>
            </a:endParaRPr>
          </a:p>
        </p:txBody>
      </p:sp>
      <p:graphicFrame>
        <p:nvGraphicFramePr>
          <p:cNvPr id="8" name="Chart 7"/>
          <p:cNvGraphicFramePr/>
          <p:nvPr>
            <p:extLst>
              <p:ext uri="{D42A27DB-BD31-4B8C-83A1-F6EECF244321}">
                <p14:modId xmlns:p14="http://schemas.microsoft.com/office/powerpoint/2010/main" val="472570805"/>
              </p:ext>
            </p:extLst>
          </p:nvPr>
        </p:nvGraphicFramePr>
        <p:xfrm>
          <a:off x="1425260" y="849125"/>
          <a:ext cx="8868805" cy="5660977"/>
        </p:xfrm>
        <a:graphic>
          <a:graphicData uri="http://schemas.openxmlformats.org/drawingml/2006/chart">
            <c:chart xmlns:c="http://schemas.openxmlformats.org/drawingml/2006/chart" xmlns:r="http://schemas.openxmlformats.org/officeDocument/2006/relationships" r:id="rId4"/>
          </a:graphicData>
        </a:graphic>
      </p:graphicFrame>
      <p:sp>
        <p:nvSpPr>
          <p:cNvPr id="13" name="Shape 406">
            <a:extLst>
              <a:ext uri="{FF2B5EF4-FFF2-40B4-BE49-F238E27FC236}">
                <a16:creationId xmlns:a16="http://schemas.microsoft.com/office/drawing/2014/main" id="{821447FF-8429-4339-B6E1-7E9A485B1356}"/>
              </a:ext>
            </a:extLst>
          </p:cNvPr>
          <p:cNvSpPr txBox="1"/>
          <p:nvPr/>
        </p:nvSpPr>
        <p:spPr>
          <a:xfrm>
            <a:off x="3070892" y="521064"/>
            <a:ext cx="5505999"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u="sng" kern="0" dirty="0">
                <a:solidFill>
                  <a:srgbClr val="000000"/>
                </a:solidFill>
                <a:latin typeface="Lato Black"/>
                <a:ea typeface="Lato Black"/>
                <a:cs typeface="Lato Black"/>
                <a:sym typeface="Lato Black"/>
              </a:rPr>
              <a:t>Where does your investment go?</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6">
            <a:extLst>
              <a:ext uri="{FF2B5EF4-FFF2-40B4-BE49-F238E27FC236}">
                <a16:creationId xmlns:a16="http://schemas.microsoft.com/office/drawing/2014/main" id="{821447FF-8429-4339-B6E1-7E9A485B1356}"/>
              </a:ext>
            </a:extLst>
          </p:cNvPr>
          <p:cNvSpPr txBox="1"/>
          <p:nvPr/>
        </p:nvSpPr>
        <p:spPr>
          <a:xfrm>
            <a:off x="2710830" y="889556"/>
            <a:ext cx="6190727"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rgbClr val="0F6FC6"/>
                </a:solidFill>
                <a:latin typeface="Lato Black"/>
                <a:ea typeface="Lato Black"/>
                <a:cs typeface="Lato Black"/>
                <a:sym typeface="Lato Black"/>
              </a:rPr>
              <a:t>General Breakup of your Investment is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Tree>
    <p:extLst>
      <p:ext uri="{BB962C8B-B14F-4D97-AF65-F5344CB8AC3E}">
        <p14:creationId xmlns:p14="http://schemas.microsoft.com/office/powerpoint/2010/main" val="37899507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pSp>
        <p:nvGrpSpPr>
          <p:cNvPr id="2" name="Group 1">
            <a:extLst>
              <a:ext uri="{FF2B5EF4-FFF2-40B4-BE49-F238E27FC236}">
                <a16:creationId xmlns:a16="http://schemas.microsoft.com/office/drawing/2014/main" id="{48920DF4-7D4C-4D16-B240-E384B916E460}"/>
              </a:ext>
            </a:extLst>
          </p:cNvPr>
          <p:cNvGrpSpPr/>
          <p:nvPr/>
        </p:nvGrpSpPr>
        <p:grpSpPr>
          <a:xfrm>
            <a:off x="191083" y="298369"/>
            <a:ext cx="11739738" cy="6320772"/>
            <a:chOff x="191082" y="298369"/>
            <a:chExt cx="11741267" cy="6320772"/>
          </a:xfrm>
        </p:grpSpPr>
        <p:grpSp>
          <p:nvGrpSpPr>
            <p:cNvPr id="213" name="Shape 213"/>
            <p:cNvGrpSpPr/>
            <p:nvPr/>
          </p:nvGrpSpPr>
          <p:grpSpPr>
            <a:xfrm>
              <a:off x="375913" y="6510099"/>
              <a:ext cx="1627092" cy="103499"/>
              <a:chOff x="1" y="1671514"/>
              <a:chExt cx="1627092" cy="103498"/>
            </a:xfrm>
          </p:grpSpPr>
          <p:sp>
            <p:nvSpPr>
              <p:cNvPr id="214"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5"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16"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17"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sp>
          <p:nvSpPr>
            <p:cNvPr id="19" name="Round Diagonal Corner Rectangle 7">
              <a:extLst>
                <a:ext uri="{FF2B5EF4-FFF2-40B4-BE49-F238E27FC236}">
                  <a16:creationId xmlns:a16="http://schemas.microsoft.com/office/drawing/2014/main" id="{62015C73-9A5C-40D7-975B-80C2DCF0482D}"/>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0" name="Picture 19">
              <a:extLst>
                <a:ext uri="{FF2B5EF4-FFF2-40B4-BE49-F238E27FC236}">
                  <a16:creationId xmlns:a16="http://schemas.microsoft.com/office/drawing/2014/main" id="{1AB722B5-D3C2-4895-B8F0-1587A72A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1" name="Shape 411">
            <a:extLst>
              <a:ext uri="{FF2B5EF4-FFF2-40B4-BE49-F238E27FC236}">
                <a16:creationId xmlns:a16="http://schemas.microsoft.com/office/drawing/2014/main" id="{2DD93DBB-FD2E-49CC-8867-0902484DD963}"/>
              </a:ext>
            </a:extLst>
          </p:cNvPr>
          <p:cNvSpPr/>
          <p:nvPr/>
        </p:nvSpPr>
        <p:spPr>
          <a:xfrm>
            <a:off x="1946641" y="3517880"/>
            <a:ext cx="248312" cy="184377"/>
          </a:xfrm>
          <a:custGeom>
            <a:avLst/>
            <a:gdLst/>
            <a:ahLst/>
            <a:cxnLst/>
            <a:rect l="0" t="0" r="0" b="0"/>
            <a:pathLst>
              <a:path w="55" h="41" extrusionOk="0">
                <a:moveTo>
                  <a:pt x="17" y="41"/>
                </a:moveTo>
                <a:cubicBezTo>
                  <a:pt x="16" y="41"/>
                  <a:pt x="15" y="41"/>
                  <a:pt x="15" y="40"/>
                </a:cubicBezTo>
                <a:cubicBezTo>
                  <a:pt x="1" y="26"/>
                  <a:pt x="1" y="26"/>
                  <a:pt x="1" y="26"/>
                </a:cubicBezTo>
                <a:cubicBezTo>
                  <a:pt x="0" y="25"/>
                  <a:pt x="0" y="24"/>
                  <a:pt x="1" y="23"/>
                </a:cubicBezTo>
                <a:cubicBezTo>
                  <a:pt x="2" y="22"/>
                  <a:pt x="3" y="22"/>
                  <a:pt x="4" y="23"/>
                </a:cubicBezTo>
                <a:cubicBezTo>
                  <a:pt x="17" y="35"/>
                  <a:pt x="17" y="35"/>
                  <a:pt x="17" y="35"/>
                </a:cubicBezTo>
                <a:cubicBezTo>
                  <a:pt x="51" y="1"/>
                  <a:pt x="51" y="1"/>
                  <a:pt x="51" y="1"/>
                </a:cubicBezTo>
                <a:cubicBezTo>
                  <a:pt x="52" y="0"/>
                  <a:pt x="53" y="0"/>
                  <a:pt x="54" y="1"/>
                </a:cubicBezTo>
                <a:cubicBezTo>
                  <a:pt x="55" y="2"/>
                  <a:pt x="55" y="3"/>
                  <a:pt x="54" y="4"/>
                </a:cubicBezTo>
                <a:cubicBezTo>
                  <a:pt x="18" y="40"/>
                  <a:pt x="18" y="40"/>
                  <a:pt x="18" y="40"/>
                </a:cubicBezTo>
                <a:cubicBezTo>
                  <a:pt x="18" y="41"/>
                  <a:pt x="17" y="41"/>
                  <a:pt x="17" y="41"/>
                </a:cubicBezTo>
                <a:close/>
                <a:moveTo>
                  <a:pt x="17" y="41"/>
                </a:moveTo>
                <a:cubicBezTo>
                  <a:pt x="17" y="41"/>
                  <a:pt x="17" y="41"/>
                  <a:pt x="17" y="41"/>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eaLnBrk="1" fontAlgn="auto" hangingPunct="1">
              <a:spcBef>
                <a:spcPts val="0"/>
              </a:spcBef>
              <a:spcAft>
                <a:spcPts val="0"/>
              </a:spcAft>
              <a:buClr>
                <a:srgbClr val="000000"/>
              </a:buClr>
              <a:buFont typeface="Arial"/>
              <a:buNone/>
            </a:pPr>
            <a:endParaRPr kern="0">
              <a:solidFill>
                <a:srgbClr val="000000"/>
              </a:solidFill>
              <a:latin typeface="Open Sans"/>
              <a:ea typeface="Open Sans"/>
              <a:cs typeface="Open Sans"/>
              <a:sym typeface="Open Sans"/>
            </a:endParaRPr>
          </a:p>
        </p:txBody>
      </p:sp>
      <p:sp>
        <p:nvSpPr>
          <p:cNvPr id="4" name="Content Placeholder 2">
            <a:extLst>
              <a:ext uri="{FF2B5EF4-FFF2-40B4-BE49-F238E27FC236}">
                <a16:creationId xmlns:a16="http://schemas.microsoft.com/office/drawing/2014/main" id="{987514BC-A741-4FC7-8D2A-370E31A404AE}"/>
              </a:ext>
            </a:extLst>
          </p:cNvPr>
          <p:cNvSpPr txBox="1">
            <a:spLocks/>
          </p:cNvSpPr>
          <p:nvPr/>
        </p:nvSpPr>
        <p:spPr>
          <a:xfrm>
            <a:off x="4006974" y="-243408"/>
            <a:ext cx="5100283" cy="5086400"/>
          </a:xfrm>
          <a:prstGeom prst="rect">
            <a:avLst/>
          </a:prstGeom>
        </p:spPr>
        <p:txBody>
          <a:bodyPr>
            <a:normAutofit/>
          </a:bodyPr>
          <a:lstStyle>
            <a:lvl1pPr marL="342900" indent="-228600" algn="l" rtl="0" eaLnBrk="0" fontAlgn="base" hangingPunct="0">
              <a:spcBef>
                <a:spcPct val="20000"/>
              </a:spcBef>
              <a:spcAft>
                <a:spcPct val="0"/>
              </a:spcAft>
              <a:buClr>
                <a:schemeClr val="accent1"/>
              </a:buClr>
              <a:buFont typeface="Arial"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726056"/>
              </a:buClr>
              <a:buFont typeface="Arial"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4C5A6A"/>
              </a:buClr>
              <a:buFont typeface="Arial"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808DA0"/>
              </a:buClr>
              <a:buFont typeface="Arial"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endParaRPr lang="en-IN" sz="1600" dirty="0">
              <a:solidFill>
                <a:srgbClr val="000000"/>
              </a:solidFill>
              <a:sym typeface="Arial"/>
            </a:endParaRPr>
          </a:p>
          <a:p>
            <a:pPr marL="114300" indent="0">
              <a:buClr>
                <a:srgbClr val="0F6FC6"/>
              </a:buClr>
              <a:buFont typeface="Arial" pitchFamily="34" charset="0"/>
              <a:buNone/>
            </a:pPr>
            <a:r>
              <a:rPr lang="en-IN" sz="4000" dirty="0">
                <a:solidFill>
                  <a:srgbClr val="000000"/>
                </a:solidFill>
                <a:sym typeface="Arial"/>
              </a:rPr>
              <a:t> </a:t>
            </a:r>
          </a:p>
          <a:p>
            <a:pPr marL="0" indent="0" eaLnBrk="1" fontAlgn="auto" hangingPunct="1">
              <a:spcAft>
                <a:spcPts val="0"/>
              </a:spcAft>
              <a:buClr>
                <a:srgbClr val="0F6FC6"/>
              </a:buClr>
              <a:buFont typeface="Arial" pitchFamily="34" charset="0"/>
              <a:buNone/>
              <a:defRPr/>
            </a:pPr>
            <a:endParaRPr lang="en-US" sz="1800" dirty="0">
              <a:solidFill>
                <a:srgbClr val="000000"/>
              </a:solidFill>
              <a:sym typeface="Arial"/>
            </a:endParaRPr>
          </a:p>
        </p:txBody>
      </p:sp>
      <p:graphicFrame>
        <p:nvGraphicFramePr>
          <p:cNvPr id="8" name="Chart 7"/>
          <p:cNvGraphicFramePr/>
          <p:nvPr>
            <p:extLst>
              <p:ext uri="{D42A27DB-BD31-4B8C-83A1-F6EECF244321}">
                <p14:modId xmlns:p14="http://schemas.microsoft.com/office/powerpoint/2010/main" val="1063183813"/>
              </p:ext>
            </p:extLst>
          </p:nvPr>
        </p:nvGraphicFramePr>
        <p:xfrm>
          <a:off x="1425260" y="849125"/>
          <a:ext cx="8868805" cy="5660977"/>
        </p:xfrm>
        <a:graphic>
          <a:graphicData uri="http://schemas.openxmlformats.org/drawingml/2006/chart">
            <c:chart xmlns:c="http://schemas.openxmlformats.org/drawingml/2006/chart" xmlns:r="http://schemas.openxmlformats.org/officeDocument/2006/relationships" r:id="rId4"/>
          </a:graphicData>
        </a:graphic>
      </p:graphicFrame>
      <p:sp>
        <p:nvSpPr>
          <p:cNvPr id="13" name="Shape 406">
            <a:extLst>
              <a:ext uri="{FF2B5EF4-FFF2-40B4-BE49-F238E27FC236}">
                <a16:creationId xmlns:a16="http://schemas.microsoft.com/office/drawing/2014/main" id="{821447FF-8429-4339-B6E1-7E9A485B1356}"/>
              </a:ext>
            </a:extLst>
          </p:cNvPr>
          <p:cNvSpPr txBox="1"/>
          <p:nvPr/>
        </p:nvSpPr>
        <p:spPr>
          <a:xfrm>
            <a:off x="3070892" y="521064"/>
            <a:ext cx="5505999"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u="sng" kern="0" dirty="0">
                <a:solidFill>
                  <a:srgbClr val="000000"/>
                </a:solidFill>
                <a:latin typeface="Lato Black"/>
                <a:ea typeface="Lato Black"/>
                <a:cs typeface="Lato Black"/>
                <a:sym typeface="Lato Black"/>
              </a:rPr>
              <a:t>Where does your investment go?</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
        <p:nvSpPr>
          <p:cNvPr id="14" name="Shape 406">
            <a:extLst>
              <a:ext uri="{FF2B5EF4-FFF2-40B4-BE49-F238E27FC236}">
                <a16:creationId xmlns:a16="http://schemas.microsoft.com/office/drawing/2014/main" id="{821447FF-8429-4339-B6E1-7E9A485B1356}"/>
              </a:ext>
            </a:extLst>
          </p:cNvPr>
          <p:cNvSpPr txBox="1"/>
          <p:nvPr/>
        </p:nvSpPr>
        <p:spPr>
          <a:xfrm>
            <a:off x="2710830" y="889556"/>
            <a:ext cx="6190727" cy="523220"/>
          </a:xfrm>
          <a:prstGeom prst="rect">
            <a:avLst/>
          </a:prstGeom>
          <a:noFill/>
          <a:ln>
            <a:noFill/>
          </a:ln>
          <a:effectLst>
            <a:outerShdw blurRad="50800" dist="50800" dir="5400000" algn="ctr" rotWithShape="0">
              <a:srgbClr val="000000">
                <a:alpha val="0"/>
              </a:srgbClr>
            </a:outerShdw>
          </a:effectLst>
        </p:spPr>
        <p:txBody>
          <a:bodyPr spcFirstLastPara="1" wrap="square" lIns="91425" tIns="45700" rIns="91425" bIns="45700" anchor="t" anchorCtr="0">
            <a:noAutofit/>
          </a:bodyPr>
          <a:lstStyle/>
          <a:p>
            <a:pPr algn="ctr" eaLnBrk="1" fontAlgn="auto" hangingPunct="1">
              <a:spcBef>
                <a:spcPts val="0"/>
              </a:spcBef>
              <a:spcAft>
                <a:spcPts val="0"/>
              </a:spcAft>
              <a:buClr>
                <a:srgbClr val="000000"/>
              </a:buClr>
              <a:buFont typeface="Arial"/>
              <a:buNone/>
            </a:pPr>
            <a:r>
              <a:rPr lang="en-US" sz="2400" b="1" kern="0" dirty="0">
                <a:solidFill>
                  <a:srgbClr val="0F6FC6"/>
                </a:solidFill>
                <a:latin typeface="Lato Black"/>
                <a:ea typeface="Lato Black"/>
                <a:cs typeface="Lato Black"/>
                <a:sym typeface="Lato Black"/>
              </a:rPr>
              <a:t>General Breakup of your Investment is</a:t>
            </a:r>
          </a:p>
          <a:p>
            <a:pPr eaLnBrk="1" fontAlgn="auto" hangingPunct="1">
              <a:spcBef>
                <a:spcPts val="0"/>
              </a:spcBef>
              <a:spcAft>
                <a:spcPts val="0"/>
              </a:spcAft>
              <a:buClr>
                <a:srgbClr val="000000"/>
              </a:buClr>
              <a:buFont typeface="Arial"/>
              <a:buNone/>
            </a:pPr>
            <a:endParaRPr lang="en-US" sz="2400" b="1" kern="0" dirty="0">
              <a:solidFill>
                <a:srgbClr val="009DD9"/>
              </a:solidFill>
              <a:latin typeface="Lato Black"/>
              <a:ea typeface="Lato Black"/>
              <a:cs typeface="Lato Black"/>
              <a:sym typeface="Lato Black"/>
            </a:endParaRPr>
          </a:p>
          <a:p>
            <a:pPr eaLnBrk="1" fontAlgn="auto" hangingPunct="1">
              <a:spcBef>
                <a:spcPts val="0"/>
              </a:spcBef>
              <a:spcAft>
                <a:spcPts val="0"/>
              </a:spcAft>
              <a:buClr>
                <a:srgbClr val="000000"/>
              </a:buClr>
              <a:buFont typeface="Arial"/>
              <a:buNone/>
            </a:pPr>
            <a:endParaRPr sz="2400" b="1" kern="0" dirty="0">
              <a:solidFill>
                <a:srgbClr val="009DD9"/>
              </a:solidFill>
              <a:latin typeface="Lato Black"/>
              <a:ea typeface="Lato Black"/>
              <a:cs typeface="Lato Black"/>
              <a:sym typeface="Lato Black"/>
            </a:endParaRPr>
          </a:p>
        </p:txBody>
      </p:sp>
    </p:spTree>
    <p:extLst>
      <p:ext uri="{BB962C8B-B14F-4D97-AF65-F5344CB8AC3E}">
        <p14:creationId xmlns:p14="http://schemas.microsoft.com/office/powerpoint/2010/main" val="40764254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0" name="Picture 4" descr="Image result for marconite granu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4915" y="2240633"/>
            <a:ext cx="7240713" cy="456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Shape 242"/>
          <p:cNvPicPr preferRelativeResize="0">
            <a:picLocks/>
          </p:cNvPicPr>
          <p:nvPr/>
        </p:nvPicPr>
        <p:blipFill rotWithShape="1">
          <a:blip r:embed="rId4">
            <a:alphaModFix/>
            <a:duotone>
              <a:prstClr val="black"/>
              <a:srgbClr val="996633">
                <a:tint val="45000"/>
                <a:satMod val="400000"/>
              </a:srgbClr>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Lst>
          </a:blip>
          <a:srcRect t="32512" b="32512"/>
          <a:stretch/>
        </p:blipFill>
        <p:spPr>
          <a:xfrm>
            <a:off x="65" y="1788655"/>
            <a:ext cx="12190413" cy="1488097"/>
          </a:xfrm>
          <a:prstGeom prst="rect">
            <a:avLst/>
          </a:prstGeom>
          <a:solidFill>
            <a:schemeClr val="tx1">
              <a:lumMod val="65000"/>
              <a:lumOff val="35000"/>
            </a:schemeClr>
          </a:solidFill>
          <a:ln>
            <a:noFill/>
          </a:ln>
        </p:spPr>
      </p:pic>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 name="Rectangle 2"/>
          <p:cNvSpPr/>
          <p:nvPr/>
        </p:nvSpPr>
        <p:spPr>
          <a:xfrm>
            <a:off x="375950" y="1184109"/>
            <a:ext cx="5282215" cy="492443"/>
          </a:xfrm>
          <a:prstGeom prst="rect">
            <a:avLst/>
          </a:prstGeom>
        </p:spPr>
        <p:txBody>
          <a:bodyPr wrap="none">
            <a:spAutoFit/>
          </a:bodyPr>
          <a:lstStyle/>
          <a:p>
            <a:pPr eaLnBrk="1" fontAlgn="auto" hangingPunct="1">
              <a:spcBef>
                <a:spcPts val="0"/>
              </a:spcBef>
              <a:spcAft>
                <a:spcPts val="0"/>
              </a:spcAft>
              <a:buClr>
                <a:srgbClr val="000000"/>
              </a:buClr>
              <a:buFont typeface="Arial"/>
              <a:buNone/>
            </a:pPr>
            <a:r>
              <a:rPr lang="en-US" sz="2600" b="1" kern="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sym typeface="Arial"/>
              </a:rPr>
              <a:t>Conductive Concrete - </a:t>
            </a:r>
            <a:r>
              <a:rPr lang="en-US" sz="2600" b="1" kern="0" dirty="0" err="1">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sym typeface="Arial"/>
              </a:rPr>
              <a:t>Marconite</a:t>
            </a:r>
            <a:endParaRPr lang="en-IN" sz="2600" kern="0" dirty="0">
              <a:solidFill>
                <a:schemeClr val="accent4">
                  <a:lumMod val="50000"/>
                </a:schemeClr>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 name="Rectangle 3"/>
          <p:cNvSpPr/>
          <p:nvPr/>
        </p:nvSpPr>
        <p:spPr>
          <a:xfrm>
            <a:off x="68" y="1783900"/>
            <a:ext cx="12190413" cy="1492716"/>
          </a:xfrm>
          <a:prstGeom prst="rect">
            <a:avLst/>
          </a:prstGeom>
        </p:spPr>
        <p:txBody>
          <a:bodyPr wrap="square">
            <a:spAutoFit/>
          </a:bodyPr>
          <a:lstStyle/>
          <a:p>
            <a:pPr marL="355600" indent="-342900" algn="ctr" eaLnBrk="1" fontAlgn="auto" hangingPunct="1">
              <a:lnSpc>
                <a:spcPct val="150000"/>
              </a:lnSpc>
              <a:spcBef>
                <a:spcPts val="613"/>
              </a:spcBef>
              <a:spcAft>
                <a:spcPts val="0"/>
              </a:spcAft>
              <a:buFont typeface="Arial"/>
              <a:buNone/>
              <a:tabLst>
                <a:tab pos="355600" algn="l"/>
              </a:tabLst>
            </a:pPr>
            <a:r>
              <a:rPr lang="en-US" alt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Carbon = Highly Conductive even in dry state Cement- Non-Corrosive and stable (Granules form)</a:t>
            </a:r>
          </a:p>
          <a:p>
            <a:pPr marL="355600" indent="-342900" algn="ctr" eaLnBrk="1" fontAlgn="auto" hangingPunct="1">
              <a:lnSpc>
                <a:spcPct val="150000"/>
              </a:lnSpc>
              <a:spcBef>
                <a:spcPts val="613"/>
              </a:spcBef>
              <a:spcAft>
                <a:spcPts val="0"/>
              </a:spcAft>
              <a:buFont typeface="Arial"/>
              <a:buNone/>
              <a:tabLst>
                <a:tab pos="355600" algn="l"/>
              </a:tabLst>
            </a:pPr>
            <a:r>
              <a:rPr lang="en-US" alt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Carbon + Cement= Conductive Concrete = Highly conductive and Non-corrosive.</a:t>
            </a:r>
          </a:p>
          <a:p>
            <a:pPr marL="355600" indent="-342900" algn="ctr" eaLnBrk="1" fontAlgn="auto" hangingPunct="1">
              <a:lnSpc>
                <a:spcPct val="150000"/>
              </a:lnSpc>
              <a:spcBef>
                <a:spcPts val="613"/>
              </a:spcBef>
              <a:spcAft>
                <a:spcPts val="0"/>
              </a:spcAft>
              <a:buFont typeface="Arial"/>
              <a:buNone/>
              <a:tabLst>
                <a:tab pos="355600" algn="l"/>
              </a:tabLst>
            </a:pPr>
            <a:r>
              <a:rPr lang="en-US" altLang="en-US"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Marconite</a:t>
            </a:r>
            <a:r>
              <a:rPr lang="en-US" alt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is Engineered and Manufactured Product</a:t>
            </a:r>
          </a:p>
        </p:txBody>
      </p:sp>
      <p:grpSp>
        <p:nvGrpSpPr>
          <p:cNvPr id="19" name="Group 18">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21"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2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2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2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25" name="Picture 24">
              <a:extLst>
                <a:ext uri="{FF2B5EF4-FFF2-40B4-BE49-F238E27FC236}">
                  <a16:creationId xmlns:a16="http://schemas.microsoft.com/office/drawing/2014/main" id="{45306521-71DC-4D92-A28C-554A3E5C60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32242214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ChangeArrowheads="1"/>
          </p:cNvSpPr>
          <p:nvPr/>
        </p:nvSpPr>
        <p:spPr bwMode="auto">
          <a:xfrm>
            <a:off x="76" y="762000"/>
            <a:ext cx="121904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ct val="150000"/>
              </a:lnSpc>
            </a:pPr>
            <a:br>
              <a:rPr lang="en-US" altLang="en-US" sz="4400" b="1">
                <a:latin typeface="Albertus MT Lt"/>
              </a:rPr>
            </a:br>
            <a:endParaRPr lang="en-US" altLang="en-US"/>
          </a:p>
        </p:txBody>
      </p:sp>
      <p:sp>
        <p:nvSpPr>
          <p:cNvPr id="39939" name="Rectangle 6"/>
          <p:cNvSpPr>
            <a:spLocks noChangeArrowheads="1"/>
          </p:cNvSpPr>
          <p:nvPr/>
        </p:nvSpPr>
        <p:spPr bwMode="auto">
          <a:xfrm>
            <a:off x="76" y="0"/>
            <a:ext cx="12190413" cy="420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ct val="150000"/>
              </a:lnSpc>
            </a:pPr>
            <a:endParaRPr lang="en-US" altLang="en-US" sz="8000"/>
          </a:p>
          <a:p>
            <a:pPr algn="ctr">
              <a:lnSpc>
                <a:spcPct val="150000"/>
              </a:lnSpc>
            </a:pPr>
            <a:endParaRPr lang="en-US" altLang="en-US" sz="8000"/>
          </a:p>
          <a:p>
            <a:pPr algn="ctr">
              <a:lnSpc>
                <a:spcPct val="150000"/>
              </a:lnSpc>
            </a:pPr>
            <a:endParaRPr lang="en-US" altLang="en-US"/>
          </a:p>
        </p:txBody>
      </p:sp>
      <p:sp>
        <p:nvSpPr>
          <p:cNvPr id="3" name="Title 2"/>
          <p:cNvSpPr>
            <a:spLocks noGrp="1"/>
          </p:cNvSpPr>
          <p:nvPr>
            <p:ph type="title"/>
          </p:nvPr>
        </p:nvSpPr>
        <p:spPr>
          <a:xfrm>
            <a:off x="493735" y="990632"/>
            <a:ext cx="11438616" cy="720725"/>
          </a:xfrm>
        </p:spPr>
        <p:txBody>
          <a:bodyPr/>
          <a:lstStyle/>
          <a:p>
            <a:r>
              <a:rPr lang="en-US" sz="3600" b="1" dirty="0">
                <a:solidFill>
                  <a:schemeClr val="tx2"/>
                </a:solidFill>
              </a:rPr>
              <a:t>Common Mistakes in Earthing </a:t>
            </a:r>
          </a:p>
        </p:txBody>
      </p:sp>
      <p:sp>
        <p:nvSpPr>
          <p:cNvPr id="39943"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BAC7770-2CF5-45BB-99B3-5FD1DC5D9D56}" type="slidenum">
              <a:rPr lang="en-US" altLang="en-US">
                <a:solidFill>
                  <a:srgbClr val="FFFFFF"/>
                </a:solidFill>
              </a:rPr>
              <a:pPr/>
              <a:t>70</a:t>
            </a:fld>
            <a:endParaRPr lang="en-US" altLang="en-US">
              <a:solidFill>
                <a:srgbClr val="FFFFFF"/>
              </a:solidFill>
            </a:endParaRPr>
          </a:p>
        </p:txBody>
      </p:sp>
      <p:sp>
        <p:nvSpPr>
          <p:cNvPr id="39941" name="TextBox 9"/>
          <p:cNvSpPr txBox="1">
            <a:spLocks noChangeArrowheads="1"/>
          </p:cNvSpPr>
          <p:nvPr/>
        </p:nvSpPr>
        <p:spPr bwMode="auto">
          <a:xfrm>
            <a:off x="1132976" y="1864816"/>
            <a:ext cx="1037243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eaLnBrk="1" hangingPunct="1">
              <a:buFont typeface="Wingdings" panose="05000000000000000000" pitchFamily="2" charset="2"/>
              <a:buChar char="Ø"/>
            </a:pPr>
            <a:r>
              <a:rPr lang="en-US" altLang="en-US" sz="2400" b="1" dirty="0"/>
              <a:t>Not measuring/understanding soil resistivity</a:t>
            </a:r>
          </a:p>
          <a:p>
            <a:pPr algn="just" eaLnBrk="1" hangingPunct="1">
              <a:buFont typeface="Wingdings" panose="05000000000000000000" pitchFamily="2" charset="2"/>
              <a:buChar char="Ø"/>
            </a:pPr>
            <a:endParaRPr lang="en-US" altLang="en-US" sz="2400" b="1" dirty="0"/>
          </a:p>
          <a:p>
            <a:pPr algn="just" eaLnBrk="1" hangingPunct="1">
              <a:buFont typeface="Wingdings" panose="05000000000000000000" pitchFamily="2" charset="2"/>
              <a:buChar char="Ø"/>
            </a:pPr>
            <a:r>
              <a:rPr lang="en-US" altLang="en-US" sz="2400" b="1" dirty="0"/>
              <a:t>Improper design</a:t>
            </a:r>
          </a:p>
          <a:p>
            <a:pPr algn="just" eaLnBrk="1" hangingPunct="1"/>
            <a:endParaRPr lang="en-US" altLang="en-US" sz="2400" b="1" dirty="0"/>
          </a:p>
          <a:p>
            <a:pPr algn="just" eaLnBrk="1" hangingPunct="1">
              <a:buFont typeface="Wingdings" panose="05000000000000000000" pitchFamily="2" charset="2"/>
              <a:buChar char="Ø"/>
            </a:pPr>
            <a:r>
              <a:rPr lang="en-US" altLang="en-US" sz="2400" b="1" dirty="0"/>
              <a:t>Lesser spacing between the earth pits</a:t>
            </a:r>
          </a:p>
          <a:p>
            <a:pPr algn="just" eaLnBrk="1" hangingPunct="1">
              <a:buFont typeface="Wingdings" panose="05000000000000000000" pitchFamily="2" charset="2"/>
              <a:buChar char="Ø"/>
            </a:pPr>
            <a:endParaRPr lang="en-US" altLang="en-US" sz="2400" b="1" dirty="0"/>
          </a:p>
          <a:p>
            <a:pPr algn="just" eaLnBrk="1" hangingPunct="1">
              <a:buFont typeface="Wingdings" panose="05000000000000000000" pitchFamily="2" charset="2"/>
              <a:buChar char="Ø"/>
            </a:pPr>
            <a:r>
              <a:rPr lang="en-US" altLang="en-US" sz="2400" b="1" dirty="0"/>
              <a:t>Non periodical inspection</a:t>
            </a:r>
          </a:p>
          <a:p>
            <a:pPr algn="just" eaLnBrk="1" hangingPunct="1">
              <a:buFont typeface="Wingdings" panose="05000000000000000000" pitchFamily="2" charset="2"/>
              <a:buChar char="Ø"/>
            </a:pPr>
            <a:endParaRPr lang="en-US" altLang="en-US" sz="2400" b="1" dirty="0"/>
          </a:p>
          <a:p>
            <a:pPr algn="just" eaLnBrk="1" hangingPunct="1">
              <a:buFont typeface="Wingdings" panose="05000000000000000000" pitchFamily="2" charset="2"/>
              <a:buChar char="Ø"/>
            </a:pPr>
            <a:r>
              <a:rPr lang="en-US" altLang="en-US" sz="2400" b="1" dirty="0"/>
              <a:t>Improper spacing from the nearby wall</a:t>
            </a:r>
          </a:p>
        </p:txBody>
      </p:sp>
      <p:grpSp>
        <p:nvGrpSpPr>
          <p:cNvPr id="9" name="Group 8">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0"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4"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1"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2"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3" name="Picture 12">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201751171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ChangeArrowheads="1"/>
          </p:cNvSpPr>
          <p:nvPr/>
        </p:nvSpPr>
        <p:spPr bwMode="auto">
          <a:xfrm>
            <a:off x="76" y="762000"/>
            <a:ext cx="121904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ct val="150000"/>
              </a:lnSpc>
            </a:pPr>
            <a:br>
              <a:rPr lang="en-US" altLang="en-US" sz="4400" b="1">
                <a:latin typeface="Albertus MT Lt"/>
              </a:rPr>
            </a:br>
            <a:endParaRPr lang="en-US" altLang="en-US"/>
          </a:p>
        </p:txBody>
      </p:sp>
      <p:sp>
        <p:nvSpPr>
          <p:cNvPr id="39939" name="Rectangle 6"/>
          <p:cNvSpPr>
            <a:spLocks noChangeArrowheads="1"/>
          </p:cNvSpPr>
          <p:nvPr/>
        </p:nvSpPr>
        <p:spPr bwMode="auto">
          <a:xfrm>
            <a:off x="76" y="0"/>
            <a:ext cx="12190413" cy="420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ct val="150000"/>
              </a:lnSpc>
            </a:pPr>
            <a:endParaRPr lang="en-US" altLang="en-US" sz="8000"/>
          </a:p>
          <a:p>
            <a:pPr algn="ctr">
              <a:lnSpc>
                <a:spcPct val="150000"/>
              </a:lnSpc>
            </a:pPr>
            <a:endParaRPr lang="en-US" altLang="en-US" sz="8000"/>
          </a:p>
          <a:p>
            <a:pPr algn="ctr">
              <a:lnSpc>
                <a:spcPct val="150000"/>
              </a:lnSpc>
            </a:pPr>
            <a:endParaRPr lang="en-US" altLang="en-US"/>
          </a:p>
        </p:txBody>
      </p:sp>
      <p:sp>
        <p:nvSpPr>
          <p:cNvPr id="3" name="Title 2"/>
          <p:cNvSpPr>
            <a:spLocks noGrp="1"/>
          </p:cNvSpPr>
          <p:nvPr>
            <p:ph type="title"/>
          </p:nvPr>
        </p:nvSpPr>
        <p:spPr>
          <a:xfrm>
            <a:off x="493733" y="533402"/>
            <a:ext cx="11011673" cy="720725"/>
          </a:xfrm>
        </p:spPr>
        <p:txBody>
          <a:bodyPr/>
          <a:lstStyle/>
          <a:p>
            <a:r>
              <a:rPr lang="en-US" sz="3600" b="1" dirty="0">
                <a:solidFill>
                  <a:schemeClr val="accent3">
                    <a:lumMod val="50000"/>
                  </a:schemeClr>
                </a:solidFill>
              </a:rPr>
              <a:t>Do’s</a:t>
            </a:r>
          </a:p>
        </p:txBody>
      </p:sp>
      <p:sp>
        <p:nvSpPr>
          <p:cNvPr id="39943"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BAC7770-2CF5-45BB-99B3-5FD1DC5D9D56}" type="slidenum">
              <a:rPr lang="en-US" altLang="en-US">
                <a:solidFill>
                  <a:srgbClr val="FFFFFF"/>
                </a:solidFill>
              </a:rPr>
              <a:pPr/>
              <a:t>71</a:t>
            </a:fld>
            <a:endParaRPr lang="en-US" altLang="en-US">
              <a:solidFill>
                <a:srgbClr val="FFFFFF"/>
              </a:solidFill>
            </a:endParaRPr>
          </a:p>
        </p:txBody>
      </p:sp>
      <p:sp>
        <p:nvSpPr>
          <p:cNvPr id="39941" name="TextBox 9"/>
          <p:cNvSpPr txBox="1">
            <a:spLocks noChangeArrowheads="1"/>
          </p:cNvSpPr>
          <p:nvPr/>
        </p:nvSpPr>
        <p:spPr bwMode="auto">
          <a:xfrm>
            <a:off x="1132976" y="1864832"/>
            <a:ext cx="1037243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eaLnBrk="1" hangingPunct="1">
              <a:buFont typeface="Wingdings" panose="05000000000000000000" pitchFamily="2" charset="2"/>
              <a:buChar char="Ø"/>
            </a:pPr>
            <a:r>
              <a:rPr lang="en-IN" altLang="en-US" sz="2400" b="1" dirty="0"/>
              <a:t>Inspect earth electrode, once in a year and clean terminal and apply rust preventive spray</a:t>
            </a:r>
          </a:p>
          <a:p>
            <a:pPr algn="just" eaLnBrk="1" hangingPunct="1">
              <a:buFont typeface="Wingdings" panose="05000000000000000000" pitchFamily="2" charset="2"/>
              <a:buChar char="Ø"/>
            </a:pPr>
            <a:endParaRPr lang="en-IN" altLang="en-US" sz="2400" b="1" dirty="0"/>
          </a:p>
          <a:p>
            <a:pPr algn="just" eaLnBrk="1" hangingPunct="1">
              <a:buFont typeface="Wingdings" panose="05000000000000000000" pitchFamily="2" charset="2"/>
              <a:buChar char="Ø"/>
            </a:pPr>
            <a:r>
              <a:rPr lang="en-IN" altLang="en-US" sz="2400" b="1" dirty="0"/>
              <a:t>Ensure terminal of earth electrode is properly cleaned of corrosion before any Measurement is taken</a:t>
            </a:r>
          </a:p>
          <a:p>
            <a:pPr algn="just" eaLnBrk="1" hangingPunct="1">
              <a:buFont typeface="Wingdings" panose="05000000000000000000" pitchFamily="2" charset="2"/>
              <a:buChar char="Ø"/>
            </a:pPr>
            <a:endParaRPr lang="en-IN" altLang="en-US" sz="2400" b="1" dirty="0"/>
          </a:p>
          <a:p>
            <a:pPr algn="just" eaLnBrk="1" hangingPunct="1">
              <a:buFont typeface="Wingdings" panose="05000000000000000000" pitchFamily="2" charset="2"/>
              <a:buChar char="Ø"/>
            </a:pPr>
            <a:r>
              <a:rPr lang="en-IN" altLang="en-US" sz="2400" b="1" dirty="0"/>
              <a:t>Ensure good and reliable electrical connection between </a:t>
            </a:r>
            <a:r>
              <a:rPr lang="en-IN" altLang="en-US" sz="2400" b="1" dirty="0" err="1"/>
              <a:t>earthing</a:t>
            </a:r>
            <a:r>
              <a:rPr lang="en-IN" altLang="en-US" sz="2400" b="1" dirty="0"/>
              <a:t> terminal leads and application</a:t>
            </a:r>
          </a:p>
          <a:p>
            <a:pPr algn="just" eaLnBrk="1" hangingPunct="1">
              <a:buFont typeface="Wingdings" panose="05000000000000000000" pitchFamily="2" charset="2"/>
              <a:buChar char="Ø"/>
            </a:pPr>
            <a:endParaRPr lang="en-US" altLang="en-US" sz="2400" b="1" dirty="0"/>
          </a:p>
          <a:p>
            <a:pPr algn="just" eaLnBrk="1" hangingPunct="1"/>
            <a:endParaRPr lang="en-US" altLang="en-US" sz="2400" b="1" dirty="0"/>
          </a:p>
        </p:txBody>
      </p:sp>
      <p:grpSp>
        <p:nvGrpSpPr>
          <p:cNvPr id="9" name="Group 8">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0"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4"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1"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2"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3" name="Picture 12">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40486806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ChangeArrowheads="1"/>
          </p:cNvSpPr>
          <p:nvPr/>
        </p:nvSpPr>
        <p:spPr bwMode="auto">
          <a:xfrm>
            <a:off x="76" y="762000"/>
            <a:ext cx="121904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ct val="150000"/>
              </a:lnSpc>
            </a:pPr>
            <a:br>
              <a:rPr lang="en-US" altLang="en-US" sz="4400" b="1">
                <a:latin typeface="Albertus MT Lt"/>
              </a:rPr>
            </a:br>
            <a:endParaRPr lang="en-US" altLang="en-US"/>
          </a:p>
        </p:txBody>
      </p:sp>
      <p:sp>
        <p:nvSpPr>
          <p:cNvPr id="39939" name="Rectangle 6"/>
          <p:cNvSpPr>
            <a:spLocks noChangeArrowheads="1"/>
          </p:cNvSpPr>
          <p:nvPr/>
        </p:nvSpPr>
        <p:spPr bwMode="auto">
          <a:xfrm>
            <a:off x="76" y="0"/>
            <a:ext cx="12190413" cy="420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lnSpc>
                <a:spcPct val="150000"/>
              </a:lnSpc>
            </a:pPr>
            <a:endParaRPr lang="en-US" altLang="en-US" sz="8000"/>
          </a:p>
          <a:p>
            <a:pPr algn="ctr">
              <a:lnSpc>
                <a:spcPct val="150000"/>
              </a:lnSpc>
            </a:pPr>
            <a:endParaRPr lang="en-US" altLang="en-US" sz="8000"/>
          </a:p>
          <a:p>
            <a:pPr algn="ctr">
              <a:lnSpc>
                <a:spcPct val="150000"/>
              </a:lnSpc>
            </a:pPr>
            <a:endParaRPr lang="en-US" altLang="en-US"/>
          </a:p>
        </p:txBody>
      </p:sp>
      <p:sp>
        <p:nvSpPr>
          <p:cNvPr id="3" name="Title 2"/>
          <p:cNvSpPr>
            <a:spLocks noGrp="1"/>
          </p:cNvSpPr>
          <p:nvPr>
            <p:ph type="title"/>
          </p:nvPr>
        </p:nvSpPr>
        <p:spPr>
          <a:xfrm>
            <a:off x="1592992" y="381032"/>
            <a:ext cx="8769414" cy="720725"/>
          </a:xfrm>
        </p:spPr>
        <p:txBody>
          <a:bodyPr/>
          <a:lstStyle/>
          <a:p>
            <a:r>
              <a:rPr lang="en-US" sz="3600" b="1" dirty="0">
                <a:solidFill>
                  <a:schemeClr val="bg2">
                    <a:lumMod val="25000"/>
                  </a:schemeClr>
                </a:solidFill>
              </a:rPr>
              <a:t>Don’ts</a:t>
            </a:r>
          </a:p>
        </p:txBody>
      </p:sp>
      <p:sp>
        <p:nvSpPr>
          <p:cNvPr id="39943"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EBAC7770-2CF5-45BB-99B3-5FD1DC5D9D56}" type="slidenum">
              <a:rPr lang="en-US" altLang="en-US">
                <a:solidFill>
                  <a:srgbClr val="FFFFFF"/>
                </a:solidFill>
              </a:rPr>
              <a:pPr/>
              <a:t>72</a:t>
            </a:fld>
            <a:endParaRPr lang="en-US" altLang="en-US">
              <a:solidFill>
                <a:srgbClr val="FFFFFF"/>
              </a:solidFill>
            </a:endParaRPr>
          </a:p>
        </p:txBody>
      </p:sp>
      <p:sp>
        <p:nvSpPr>
          <p:cNvPr id="39941" name="TextBox 9"/>
          <p:cNvSpPr txBox="1">
            <a:spLocks noChangeArrowheads="1"/>
          </p:cNvSpPr>
          <p:nvPr/>
        </p:nvSpPr>
        <p:spPr bwMode="auto">
          <a:xfrm>
            <a:off x="1132976" y="1864816"/>
            <a:ext cx="1037243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just" eaLnBrk="1" hangingPunct="1">
              <a:buFont typeface="Wingdings" panose="05000000000000000000" pitchFamily="2" charset="2"/>
              <a:buChar char="Ø"/>
            </a:pPr>
            <a:r>
              <a:rPr lang="en-IN" altLang="en-US" sz="2400" b="1" dirty="0"/>
              <a:t>Don’t locate any element like power cable, underground tank, rain water drain or another earth pit etc. in sphere of influence of existing earth electrode.</a:t>
            </a:r>
          </a:p>
          <a:p>
            <a:pPr algn="just" eaLnBrk="1" hangingPunct="1">
              <a:buFont typeface="Wingdings" panose="05000000000000000000" pitchFamily="2" charset="2"/>
              <a:buChar char="Ø"/>
            </a:pPr>
            <a:endParaRPr lang="en-IN" altLang="en-US" sz="2400" b="1" dirty="0"/>
          </a:p>
          <a:p>
            <a:pPr algn="just" eaLnBrk="1" hangingPunct="1">
              <a:buFont typeface="Wingdings" panose="05000000000000000000" pitchFamily="2" charset="2"/>
              <a:buChar char="Ø"/>
            </a:pPr>
            <a:r>
              <a:rPr lang="en-IN" altLang="en-US" sz="2400" b="1" dirty="0"/>
              <a:t>Don’t put any water or chemical in </a:t>
            </a:r>
            <a:r>
              <a:rPr lang="en-IN" altLang="en-US" sz="2400" b="1" dirty="0" err="1"/>
              <a:t>marconite</a:t>
            </a:r>
            <a:r>
              <a:rPr lang="en-IN" altLang="en-US" sz="2400" b="1" dirty="0"/>
              <a:t> earth pits.</a:t>
            </a:r>
          </a:p>
          <a:p>
            <a:pPr algn="just" eaLnBrk="1" hangingPunct="1">
              <a:buFont typeface="Wingdings" panose="05000000000000000000" pitchFamily="2" charset="2"/>
              <a:buChar char="Ø"/>
            </a:pPr>
            <a:endParaRPr lang="en-IN" altLang="en-US" sz="2400" b="1" dirty="0"/>
          </a:p>
          <a:p>
            <a:pPr algn="just" eaLnBrk="1" hangingPunct="1">
              <a:buFont typeface="Wingdings" panose="05000000000000000000" pitchFamily="2" charset="2"/>
              <a:buChar char="Ø"/>
            </a:pPr>
            <a:r>
              <a:rPr lang="en-IN" altLang="en-US" sz="2400" b="1" dirty="0"/>
              <a:t>Don’t take measurement while </a:t>
            </a:r>
            <a:r>
              <a:rPr lang="en-IN" altLang="en-US" sz="2400" b="1" dirty="0" err="1"/>
              <a:t>earthing</a:t>
            </a:r>
            <a:r>
              <a:rPr lang="en-IN" altLang="en-US" sz="2400" b="1" dirty="0"/>
              <a:t> is connected to an application.</a:t>
            </a:r>
            <a:endParaRPr lang="en-US" altLang="en-US" sz="2400" b="1" dirty="0"/>
          </a:p>
          <a:p>
            <a:pPr algn="just" eaLnBrk="1" hangingPunct="1"/>
            <a:endParaRPr lang="en-US" altLang="en-US" sz="2400" b="1" dirty="0"/>
          </a:p>
        </p:txBody>
      </p:sp>
      <p:grpSp>
        <p:nvGrpSpPr>
          <p:cNvPr id="9" name="Group 8">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10"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4"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6"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1"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2"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3" name="Picture 12">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302510517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14538" y="990632"/>
            <a:ext cx="11595689" cy="712337"/>
          </a:xfrm>
        </p:spPr>
        <p:txBody>
          <a:bodyPr vert="horz" lIns="91440" tIns="45720" rIns="91440" bIns="45720" rtlCol="0" anchor="ctr">
            <a:noAutofit/>
          </a:bodyPr>
          <a:lstStyle/>
          <a:p>
            <a:r>
              <a:rPr lang="en-US" sz="3600" b="1" dirty="0">
                <a:solidFill>
                  <a:schemeClr val="tx2"/>
                </a:solidFill>
              </a:rPr>
              <a:t>Managing values of desired resistance</a:t>
            </a:r>
          </a:p>
        </p:txBody>
      </p:sp>
      <p:sp>
        <p:nvSpPr>
          <p:cNvPr id="3" name="Content Placeholder 2"/>
          <p:cNvSpPr>
            <a:spLocks noGrp="1"/>
          </p:cNvSpPr>
          <p:nvPr>
            <p:ph idx="1"/>
          </p:nvPr>
        </p:nvSpPr>
        <p:spPr>
          <a:xfrm>
            <a:off x="591206" y="2081212"/>
            <a:ext cx="10761850" cy="3557588"/>
          </a:xfrm>
        </p:spPr>
        <p:txBody>
          <a:bodyPr rtlCol="0">
            <a:noAutofit/>
          </a:bodyPr>
          <a:lstStyle/>
          <a:p>
            <a:pPr algn="just" eaLnBrk="1" hangingPunct="1">
              <a:lnSpc>
                <a:spcPct val="90000"/>
              </a:lnSpc>
              <a:buClrTx/>
              <a:buFont typeface="Wingdings" pitchFamily="2" charset="2"/>
              <a:buChar char="Ø"/>
              <a:defRPr/>
            </a:pPr>
            <a:r>
              <a:rPr lang="en-US" sz="2600" b="1" i="1" dirty="0">
                <a:latin typeface="+mj-lt"/>
              </a:rPr>
              <a:t>it was also observed in some installations that the earth pit is filled to the top with salt and charcoal (this too, just days before the Electrical Inspector is due to arrive for inspecting the installation). This is a wrong practice.</a:t>
            </a:r>
          </a:p>
          <a:p>
            <a:pPr algn="just" eaLnBrk="1" hangingPunct="1">
              <a:lnSpc>
                <a:spcPct val="90000"/>
              </a:lnSpc>
              <a:buClrTx/>
              <a:buFont typeface="Wingdings" pitchFamily="2" charset="2"/>
              <a:buChar char="Ø"/>
              <a:defRPr/>
            </a:pPr>
            <a:endParaRPr lang="en-US" sz="2600" b="1" dirty="0">
              <a:latin typeface="+mj-lt"/>
            </a:endParaRPr>
          </a:p>
          <a:p>
            <a:pPr algn="just" eaLnBrk="1" hangingPunct="1">
              <a:lnSpc>
                <a:spcPct val="90000"/>
              </a:lnSpc>
              <a:buClrTx/>
              <a:buFont typeface="Wingdings" pitchFamily="2" charset="2"/>
              <a:buChar char="Ø"/>
              <a:defRPr/>
            </a:pPr>
            <a:r>
              <a:rPr lang="en-US" sz="2600" b="1" dirty="0">
                <a:latin typeface="+mj-lt"/>
              </a:rPr>
              <a:t>If the moisture content is already above 20 percent, there is no point in adding barrels of water into the earth pit, except perhaps wasting an important and scarce national resource like water.</a:t>
            </a:r>
          </a:p>
          <a:p>
            <a:pPr eaLnBrk="1" fontAlgn="auto" hangingPunct="1">
              <a:lnSpc>
                <a:spcPct val="200000"/>
              </a:lnSpc>
              <a:spcBef>
                <a:spcPts val="725"/>
              </a:spcBef>
              <a:spcAft>
                <a:spcPts val="0"/>
              </a:spcAft>
              <a:buClrTx/>
              <a:defRPr/>
            </a:pPr>
            <a:endParaRPr lang="en-US" sz="2600" dirty="0">
              <a:latin typeface="+mj-lt"/>
            </a:endParaRPr>
          </a:p>
          <a:p>
            <a:pPr eaLnBrk="1" fontAlgn="auto" hangingPunct="1">
              <a:lnSpc>
                <a:spcPct val="200000"/>
              </a:lnSpc>
              <a:spcBef>
                <a:spcPts val="725"/>
              </a:spcBef>
              <a:spcAft>
                <a:spcPts val="0"/>
              </a:spcAft>
              <a:buClrTx/>
              <a:buFont typeface="Arial" panose="020B0604020202020204" pitchFamily="34" charset="0"/>
              <a:buNone/>
              <a:defRPr/>
            </a:pPr>
            <a:endParaRPr lang="en-US" sz="2600" dirty="0">
              <a:cs typeface="Calibri" pitchFamily="34" charset="0"/>
            </a:endParaRPr>
          </a:p>
          <a:p>
            <a:pPr eaLnBrk="1" fontAlgn="auto" hangingPunct="1">
              <a:spcAft>
                <a:spcPts val="0"/>
              </a:spcAft>
              <a:defRPr/>
            </a:pPr>
            <a:endParaRPr lang="en-US" sz="2600" dirty="0"/>
          </a:p>
        </p:txBody>
      </p:sp>
      <p:sp>
        <p:nvSpPr>
          <p:cNvPr id="43013"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C4530E3E-CD2D-469D-B3EE-D570C16C6ECC}" type="slidenum">
              <a:rPr lang="en-US" altLang="en-US">
                <a:solidFill>
                  <a:srgbClr val="FFFFFF"/>
                </a:solidFill>
              </a:rPr>
              <a:pPr/>
              <a:t>73</a:t>
            </a:fld>
            <a:endParaRPr lang="en-US" altLang="en-US">
              <a:solidFill>
                <a:srgbClr val="FFFFFF"/>
              </a:solidFill>
            </a:endParaRPr>
          </a:p>
        </p:txBody>
      </p:sp>
      <p:grpSp>
        <p:nvGrpSpPr>
          <p:cNvPr id="7" name="Group 6">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8"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2"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3"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9"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0"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1" name="Picture 10">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262442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8"/>
          <p:cNvSpPr txBox="1">
            <a:spLocks noChangeArrowheads="1"/>
          </p:cNvSpPr>
          <p:nvPr/>
        </p:nvSpPr>
        <p:spPr bwMode="auto">
          <a:xfrm>
            <a:off x="972205" y="2225458"/>
            <a:ext cx="10761850" cy="3108543"/>
          </a:xfrm>
          <a:prstGeom prst="rect">
            <a:avLst/>
          </a:prstGeom>
          <a:noFill/>
          <a:ln>
            <a:noFill/>
          </a:ln>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marL="342900" indent="-342900">
              <a:spcBef>
                <a:spcPct val="50000"/>
              </a:spcBef>
              <a:buFont typeface="+mj-lt"/>
              <a:buAutoNum type="arabicPeriod"/>
              <a:defRPr/>
            </a:pPr>
            <a:r>
              <a:rPr lang="en-US" sz="2800" b="1" dirty="0">
                <a:latin typeface="+mj-lt"/>
              </a:rPr>
              <a:t>Measure Soil Resistivity</a:t>
            </a:r>
          </a:p>
          <a:p>
            <a:pPr marL="342900" indent="-342900">
              <a:spcBef>
                <a:spcPct val="50000"/>
              </a:spcBef>
              <a:buFont typeface="+mj-lt"/>
              <a:buAutoNum type="arabicPeriod"/>
              <a:defRPr/>
            </a:pPr>
            <a:r>
              <a:rPr lang="en-US" sz="2800" b="1" dirty="0">
                <a:latin typeface="+mj-lt"/>
              </a:rPr>
              <a:t>Design as per desired resistance values </a:t>
            </a:r>
          </a:p>
          <a:p>
            <a:pPr marL="342900" indent="-342900">
              <a:spcBef>
                <a:spcPct val="50000"/>
              </a:spcBef>
              <a:buFont typeface="+mj-lt"/>
              <a:buAutoNum type="arabicPeriod"/>
              <a:defRPr/>
            </a:pPr>
            <a:r>
              <a:rPr lang="en-US" sz="2800" b="1" dirty="0">
                <a:latin typeface="+mj-lt"/>
              </a:rPr>
              <a:t>Ensure proper spacing  between rods and nearby walls.</a:t>
            </a:r>
          </a:p>
          <a:p>
            <a:pPr marL="342900" indent="-342900">
              <a:spcBef>
                <a:spcPct val="50000"/>
              </a:spcBef>
              <a:buFont typeface="+mj-lt"/>
              <a:buAutoNum type="arabicPeriod"/>
              <a:defRPr/>
            </a:pPr>
            <a:r>
              <a:rPr lang="en-US" sz="2800" b="1" dirty="0">
                <a:latin typeface="+mj-lt"/>
              </a:rPr>
              <a:t> Periodic check of resistance values</a:t>
            </a:r>
          </a:p>
          <a:p>
            <a:pPr marL="1085850" lvl="1" indent="-342900">
              <a:spcBef>
                <a:spcPct val="50000"/>
              </a:spcBef>
              <a:buFont typeface="+mj-lt"/>
              <a:buAutoNum type="alphaLcParenR"/>
              <a:defRPr/>
            </a:pPr>
            <a:endParaRPr lang="en-US" sz="2800" b="1" dirty="0">
              <a:latin typeface="+mj-lt"/>
            </a:endParaRPr>
          </a:p>
        </p:txBody>
      </p:sp>
      <p:sp>
        <p:nvSpPr>
          <p:cNvPr id="7" name="Title 1"/>
          <p:cNvSpPr txBox="1">
            <a:spLocks/>
          </p:cNvSpPr>
          <p:nvPr/>
        </p:nvSpPr>
        <p:spPr>
          <a:xfrm>
            <a:off x="380256" y="914400"/>
            <a:ext cx="11552093" cy="947738"/>
          </a:xfrm>
          <a:prstGeom prst="rect">
            <a:avLst/>
          </a:prstGeom>
        </p:spPr>
        <p:txBody>
          <a:bodyPr vert="horz" lIns="91440" tIns="45720" rIns="91440" bIns="45720" rtlCol="0" anchor="ctr">
            <a:noAutofit/>
          </a:bodyPr>
          <a:lstStyle>
            <a:lvl1pPr algn="ctr">
              <a:defRPr sz="3600" b="1" spc="-100">
                <a:solidFill>
                  <a:srgbClr val="6515A7"/>
                </a:solidFill>
                <a:latin typeface="+mj-lt"/>
                <a:ea typeface="+mj-ea"/>
                <a:cs typeface="+mj-cs"/>
              </a:defRPr>
            </a:lvl1pPr>
            <a:lvl2pPr>
              <a:defRPr sz="4600">
                <a:solidFill>
                  <a:schemeClr val="tx2"/>
                </a:solidFill>
                <a:latin typeface="Century Gothic" pitchFamily="34" charset="0"/>
              </a:defRPr>
            </a:lvl2pPr>
            <a:lvl3pPr>
              <a:defRPr sz="4600">
                <a:solidFill>
                  <a:schemeClr val="tx2"/>
                </a:solidFill>
                <a:latin typeface="Century Gothic" pitchFamily="34" charset="0"/>
              </a:defRPr>
            </a:lvl3pPr>
            <a:lvl4pPr>
              <a:defRPr sz="4600">
                <a:solidFill>
                  <a:schemeClr val="tx2"/>
                </a:solidFill>
                <a:latin typeface="Century Gothic" pitchFamily="34" charset="0"/>
              </a:defRPr>
            </a:lvl4pPr>
            <a:lvl5pPr>
              <a:defRPr sz="4600">
                <a:solidFill>
                  <a:schemeClr val="tx2"/>
                </a:solidFill>
                <a:latin typeface="Century Gothic" pitchFamily="34" charset="0"/>
              </a:defRPr>
            </a:lvl5pPr>
            <a:lvl6pPr marL="457200" fontAlgn="base">
              <a:spcBef>
                <a:spcPct val="0"/>
              </a:spcBef>
              <a:spcAft>
                <a:spcPct val="0"/>
              </a:spcAft>
              <a:defRPr sz="4600">
                <a:solidFill>
                  <a:schemeClr val="tx2"/>
                </a:solidFill>
                <a:latin typeface="Century Gothic" pitchFamily="34" charset="0"/>
              </a:defRPr>
            </a:lvl6pPr>
            <a:lvl7pPr marL="914400" fontAlgn="base">
              <a:spcBef>
                <a:spcPct val="0"/>
              </a:spcBef>
              <a:spcAft>
                <a:spcPct val="0"/>
              </a:spcAft>
              <a:defRPr sz="4600">
                <a:solidFill>
                  <a:schemeClr val="tx2"/>
                </a:solidFill>
                <a:latin typeface="Century Gothic" pitchFamily="34" charset="0"/>
              </a:defRPr>
            </a:lvl7pPr>
            <a:lvl8pPr marL="1371600" fontAlgn="base">
              <a:spcBef>
                <a:spcPct val="0"/>
              </a:spcBef>
              <a:spcAft>
                <a:spcPct val="0"/>
              </a:spcAft>
              <a:defRPr sz="4600">
                <a:solidFill>
                  <a:schemeClr val="tx2"/>
                </a:solidFill>
                <a:latin typeface="Century Gothic" pitchFamily="34" charset="0"/>
              </a:defRPr>
            </a:lvl8pPr>
            <a:lvl9pPr marL="1828800" fontAlgn="base">
              <a:spcBef>
                <a:spcPct val="0"/>
              </a:spcBef>
              <a:spcAft>
                <a:spcPct val="0"/>
              </a:spcAft>
              <a:defRPr sz="4600">
                <a:solidFill>
                  <a:schemeClr val="tx2"/>
                </a:solidFill>
                <a:latin typeface="Century Gothic" pitchFamily="34" charset="0"/>
              </a:defRPr>
            </a:lvl9pPr>
          </a:lstStyle>
          <a:p>
            <a:r>
              <a:rPr lang="en-US" dirty="0">
                <a:solidFill>
                  <a:schemeClr val="tx2"/>
                </a:solidFill>
              </a:rPr>
              <a:t>Conclusion- Ensuring a good </a:t>
            </a:r>
            <a:r>
              <a:rPr lang="en-US" dirty="0" err="1">
                <a:solidFill>
                  <a:schemeClr val="tx2"/>
                </a:solidFill>
              </a:rPr>
              <a:t>Earthing</a:t>
            </a:r>
            <a:r>
              <a:rPr lang="en-US" dirty="0">
                <a:solidFill>
                  <a:schemeClr val="tx2"/>
                </a:solidFill>
              </a:rPr>
              <a:t> system</a:t>
            </a:r>
          </a:p>
        </p:txBody>
      </p:sp>
      <p:sp>
        <p:nvSpPr>
          <p:cNvPr id="41989"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7EFE138E-2D52-4402-952A-D9CDC3948223}" type="slidenum">
              <a:rPr lang="en-US" altLang="en-US">
                <a:solidFill>
                  <a:srgbClr val="FFFFFF"/>
                </a:solidFill>
              </a:rPr>
              <a:pPr/>
              <a:t>74</a:t>
            </a:fld>
            <a:endParaRPr lang="en-US" altLang="en-US">
              <a:solidFill>
                <a:srgbClr val="FFFFFF"/>
              </a:solidFill>
            </a:endParaRPr>
          </a:p>
        </p:txBody>
      </p:sp>
      <p:grpSp>
        <p:nvGrpSpPr>
          <p:cNvPr id="8" name="Group 7">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9"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3"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0"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1"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2" name="Picture 11">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17334042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 name="Flowchart: Process 24"/>
          <p:cNvSpPr/>
          <p:nvPr/>
        </p:nvSpPr>
        <p:spPr>
          <a:xfrm>
            <a:off x="793" y="1889591"/>
            <a:ext cx="12190413" cy="3526971"/>
          </a:xfrm>
          <a:prstGeom prst="flowChartProcess">
            <a:avLst/>
          </a:prstGeom>
          <a:ln>
            <a:noFill/>
          </a:ln>
        </p:spPr>
        <p:style>
          <a:lnRef idx="2">
            <a:schemeClr val="accent3">
              <a:shade val="50000"/>
            </a:schemeClr>
          </a:lnRef>
          <a:fillRef idx="1001">
            <a:schemeClr val="lt2"/>
          </a:fillRef>
          <a:effectRef idx="0">
            <a:schemeClr val="accent3"/>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72" y="327118"/>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Title 1"/>
          <p:cNvSpPr txBox="1">
            <a:spLocks/>
          </p:cNvSpPr>
          <p:nvPr/>
        </p:nvSpPr>
        <p:spPr>
          <a:xfrm>
            <a:off x="3034047" y="685800"/>
            <a:ext cx="5804372" cy="553608"/>
          </a:xfrm>
          <a:prstGeom prst="rect">
            <a:avLst/>
          </a:prstGeom>
        </p:spPr>
        <p:txBody>
          <a:bodyPr/>
          <a:lstStyle/>
          <a:p>
            <a:pPr eaLnBrk="1" fontAlgn="auto" hangingPunct="1">
              <a:spcBef>
                <a:spcPts val="0"/>
              </a:spcBef>
              <a:spcAft>
                <a:spcPts val="0"/>
              </a:spcAft>
              <a:buClr>
                <a:srgbClr val="000000"/>
              </a:buClr>
              <a:buFont typeface="Arial"/>
              <a:buNone/>
              <a:defRPr/>
            </a:pP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Value Added Solution by INTER-TECH</a:t>
            </a:r>
          </a:p>
        </p:txBody>
      </p:sp>
      <p:grpSp>
        <p:nvGrpSpPr>
          <p:cNvPr id="2" name="Group 1"/>
          <p:cNvGrpSpPr/>
          <p:nvPr/>
        </p:nvGrpSpPr>
        <p:grpSpPr>
          <a:xfrm>
            <a:off x="2132839" y="1295400"/>
            <a:ext cx="7731979" cy="5245976"/>
            <a:chOff x="2198914" y="1340768"/>
            <a:chExt cx="6248912" cy="4450432"/>
          </a:xfrm>
        </p:grpSpPr>
        <p:pic>
          <p:nvPicPr>
            <p:cNvPr id="20" name="Picture 19" descr="IMG_20150826_112836741_HDR - Copy.jpg"/>
            <p:cNvPicPr>
              <a:picLocks noChangeAspect="1"/>
            </p:cNvPicPr>
            <p:nvPr/>
          </p:nvPicPr>
          <p:blipFill>
            <a:blip r:embed="rId3" cstate="print"/>
            <a:stretch>
              <a:fillRect/>
            </a:stretch>
          </p:blipFill>
          <p:spPr>
            <a:xfrm>
              <a:off x="5448934" y="1340768"/>
              <a:ext cx="2998892" cy="2051720"/>
            </a:xfrm>
            <a:prstGeom prst="rect">
              <a:avLst/>
            </a:prstGeom>
            <a:ln>
              <a:noFill/>
            </a:ln>
            <a:effectLst>
              <a:softEdge rad="112500"/>
            </a:effectLst>
          </p:spPr>
        </p:pic>
        <p:pic>
          <p:nvPicPr>
            <p:cNvPr id="22" name="Picture 21" descr="IMG_20150826_114744827_HDR - Copy.jpg"/>
            <p:cNvPicPr>
              <a:picLocks noChangeAspect="1"/>
            </p:cNvPicPr>
            <p:nvPr/>
          </p:nvPicPr>
          <p:blipFill>
            <a:blip r:embed="rId4" cstate="print"/>
            <a:stretch>
              <a:fillRect/>
            </a:stretch>
          </p:blipFill>
          <p:spPr>
            <a:xfrm>
              <a:off x="2216699" y="3739480"/>
              <a:ext cx="2854565" cy="2051720"/>
            </a:xfrm>
            <a:prstGeom prst="rect">
              <a:avLst/>
            </a:prstGeom>
            <a:ln>
              <a:noFill/>
            </a:ln>
            <a:effectLst>
              <a:softEdge rad="112500"/>
            </a:effectLst>
          </p:spPr>
        </p:pic>
        <p:pic>
          <p:nvPicPr>
            <p:cNvPr id="23" name="Content Placeholder 6" descr="IMG light"/>
            <p:cNvPicPr>
              <a:picLocks noChangeAspect="1"/>
            </p:cNvPicPr>
            <p:nvPr/>
          </p:nvPicPr>
          <p:blipFill>
            <a:blip r:embed="rId5" cstate="print"/>
            <a:stretch>
              <a:fillRect/>
            </a:stretch>
          </p:blipFill>
          <p:spPr bwMode="auto">
            <a:xfrm>
              <a:off x="2198914" y="1340768"/>
              <a:ext cx="2874080" cy="2089323"/>
            </a:xfrm>
            <a:prstGeom prst="rect">
              <a:avLst/>
            </a:prstGeom>
            <a:ln>
              <a:noFill/>
            </a:ln>
            <a:effectLst>
              <a:softEdge rad="112500"/>
            </a:effectLst>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9947"/>
            <a:stretch/>
          </p:blipFill>
          <p:spPr>
            <a:xfrm>
              <a:off x="5448934" y="3739480"/>
              <a:ext cx="2996385" cy="2051720"/>
            </a:xfrm>
            <a:prstGeom prst="rect">
              <a:avLst/>
            </a:prstGeom>
            <a:ln>
              <a:noFill/>
            </a:ln>
            <a:effectLst>
              <a:softEdge rad="112500"/>
            </a:effectLst>
          </p:spPr>
        </p:pic>
      </p:grpSp>
      <p:pic>
        <p:nvPicPr>
          <p:cNvPr id="21" name="Picture 20">
            <a:extLst>
              <a:ext uri="{FF2B5EF4-FFF2-40B4-BE49-F238E27FC236}">
                <a16:creationId xmlns:a16="http://schemas.microsoft.com/office/drawing/2014/main" id="{45306521-71DC-4D92-A28C-554A3E5C60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Tree>
    <p:extLst>
      <p:ext uri="{BB962C8B-B14F-4D97-AF65-F5344CB8AC3E}">
        <p14:creationId xmlns:p14="http://schemas.microsoft.com/office/powerpoint/2010/main" val="15895719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
            <a:extLst>
              <a:ext uri="{FF2B5EF4-FFF2-40B4-BE49-F238E27FC236}">
                <a16:creationId xmlns:a16="http://schemas.microsoft.com/office/drawing/2014/main" id="{5DE825FF-3CB0-4564-83DE-1ACDD041E10E}"/>
              </a:ext>
            </a:extLst>
          </p:cNvPr>
          <p:cNvGrpSpPr/>
          <p:nvPr/>
        </p:nvGrpSpPr>
        <p:grpSpPr>
          <a:xfrm>
            <a:off x="191057" y="298783"/>
            <a:ext cx="11739738" cy="6319949"/>
            <a:chOff x="191082" y="298369"/>
            <a:chExt cx="11741267" cy="6320772"/>
          </a:xfrm>
        </p:grpSpPr>
        <p:grpSp>
          <p:nvGrpSpPr>
            <p:cNvPr id="5"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26"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7"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sp>
            <p:nvSpPr>
              <p:cNvPr id="28"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13" tIns="45694" rIns="91413" bIns="45694" anchor="ctr" anchorCtr="0">
                <a:noAutofit/>
              </a:bodyPr>
              <a:lstStyle/>
              <a:p>
                <a:pPr algn="ctr"/>
                <a:endParaRPr>
                  <a:solidFill>
                    <a:schemeClr val="lt1"/>
                  </a:solidFill>
                  <a:latin typeface="Open Sans"/>
                  <a:ea typeface="Open Sans"/>
                  <a:cs typeface="Open Sans"/>
                  <a:sym typeface="Open Sans"/>
                </a:endParaRPr>
              </a:p>
            </p:txBody>
          </p:sp>
        </p:grpSp>
        <p:sp>
          <p:nvSpPr>
            <p:cNvPr id="23"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13" tIns="45694" rIns="91413" bIns="45694"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24"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289" algn="ctr" defTabSz="914309">
                <a:defRPr/>
              </a:pPr>
              <a:r>
                <a:rPr lang="en-US" sz="3800" spc="130" dirty="0">
                  <a:solidFill>
                    <a:srgbClr val="7030A0"/>
                  </a:solidFill>
                  <a:latin typeface="Haettenschweiler" pitchFamily="34" charset="0"/>
                </a:rPr>
                <a:t>INTER-TECH</a:t>
              </a:r>
            </a:p>
          </p:txBody>
        </p:sp>
        <p:pic>
          <p:nvPicPr>
            <p:cNvPr id="25" name="Picture 24">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
        <p:nvSpPr>
          <p:cNvPr id="33" name="Title 1"/>
          <p:cNvSpPr>
            <a:spLocks noGrp="1"/>
          </p:cNvSpPr>
          <p:nvPr>
            <p:ph type="title"/>
          </p:nvPr>
        </p:nvSpPr>
        <p:spPr>
          <a:xfrm>
            <a:off x="532606" y="914400"/>
            <a:ext cx="10514231" cy="1325390"/>
          </a:xfrm>
        </p:spPr>
        <p:txBody>
          <a:bodyPr>
            <a:normAutofit/>
          </a:bodyPr>
          <a:lstStyle/>
          <a:p>
            <a:pPr algn="ctr"/>
            <a:r>
              <a:rPr lang="en-US" sz="3600" b="1" dirty="0">
                <a:solidFill>
                  <a:schemeClr val="accent2"/>
                </a:solidFill>
                <a:latin typeface="Calibri Body"/>
              </a:rPr>
              <a:t>Recen</a:t>
            </a:r>
            <a:r>
              <a:rPr lang="en-US" b="1" dirty="0">
                <a:solidFill>
                  <a:schemeClr val="accent2"/>
                </a:solidFill>
                <a:latin typeface="Calibri Body"/>
              </a:rPr>
              <a:t>t Projects </a:t>
            </a:r>
            <a:br>
              <a:rPr lang="en-US" sz="3600" b="1" dirty="0">
                <a:solidFill>
                  <a:schemeClr val="accent2"/>
                </a:solidFill>
                <a:latin typeface="Calibri Body"/>
              </a:rPr>
            </a:br>
            <a:r>
              <a:rPr lang="en-US" b="1" dirty="0">
                <a:solidFill>
                  <a:schemeClr val="accent2"/>
                </a:solidFill>
                <a:latin typeface="Calibri Body"/>
              </a:rPr>
              <a:t> </a:t>
            </a:r>
          </a:p>
        </p:txBody>
      </p:sp>
      <p:pic>
        <p:nvPicPr>
          <p:cNvPr id="17" name="Picture 16" descr="Screenshot_2021-06-27-18-00-02-681_com.miui.gallery.jpg"/>
          <p:cNvPicPr>
            <a:picLocks noChangeAspect="1"/>
          </p:cNvPicPr>
          <p:nvPr/>
        </p:nvPicPr>
        <p:blipFill>
          <a:blip r:embed="rId3" cstate="print"/>
          <a:srcRect l="9370" r="9370"/>
          <a:stretch>
            <a:fillRect/>
          </a:stretch>
        </p:blipFill>
        <p:spPr>
          <a:xfrm>
            <a:off x="1294606" y="1981200"/>
            <a:ext cx="3886200" cy="2806944"/>
          </a:xfrm>
          <a:prstGeom prst="rect">
            <a:avLst/>
          </a:prstGeom>
          <a:ln>
            <a:solidFill>
              <a:schemeClr val="tx1"/>
            </a:solidFill>
          </a:ln>
        </p:spPr>
      </p:pic>
      <p:sp>
        <p:nvSpPr>
          <p:cNvPr id="18" name="Rectangle 17"/>
          <p:cNvSpPr/>
          <p:nvPr/>
        </p:nvSpPr>
        <p:spPr>
          <a:xfrm>
            <a:off x="1142206" y="4953000"/>
            <a:ext cx="42672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solidFill>
              </a:rPr>
              <a:t>Material for 6000 </a:t>
            </a:r>
            <a:r>
              <a:rPr lang="en-US" sz="2000" b="1" dirty="0" err="1">
                <a:solidFill>
                  <a:schemeClr val="accent2"/>
                </a:solidFill>
              </a:rPr>
              <a:t>Earthings</a:t>
            </a:r>
            <a:r>
              <a:rPr lang="en-US" sz="2000" b="1" dirty="0">
                <a:solidFill>
                  <a:schemeClr val="accent2"/>
                </a:solidFill>
              </a:rPr>
              <a:t>  for 650 </a:t>
            </a:r>
            <a:r>
              <a:rPr lang="en-US" sz="2000" b="1" dirty="0" err="1">
                <a:solidFill>
                  <a:schemeClr val="accent2"/>
                </a:solidFill>
              </a:rPr>
              <a:t>mW</a:t>
            </a:r>
            <a:r>
              <a:rPr lang="en-US" sz="2000" b="1" dirty="0">
                <a:solidFill>
                  <a:schemeClr val="accent2"/>
                </a:solidFill>
              </a:rPr>
              <a:t> Solar Plant in Bikaner</a:t>
            </a:r>
          </a:p>
        </p:txBody>
      </p:sp>
      <p:pic>
        <p:nvPicPr>
          <p:cNvPr id="19" name="Picture 18" descr="1624797133774.jpg"/>
          <p:cNvPicPr>
            <a:picLocks noChangeAspect="1"/>
          </p:cNvPicPr>
          <p:nvPr/>
        </p:nvPicPr>
        <p:blipFill>
          <a:blip r:embed="rId4" cstate="print"/>
          <a:stretch>
            <a:fillRect/>
          </a:stretch>
        </p:blipFill>
        <p:spPr>
          <a:xfrm>
            <a:off x="6019006" y="1981200"/>
            <a:ext cx="3886200" cy="2819400"/>
          </a:xfrm>
          <a:prstGeom prst="rect">
            <a:avLst/>
          </a:prstGeom>
          <a:ln>
            <a:solidFill>
              <a:schemeClr val="tx1"/>
            </a:solidFill>
          </a:ln>
        </p:spPr>
      </p:pic>
      <p:sp>
        <p:nvSpPr>
          <p:cNvPr id="20" name="Rectangle 19"/>
          <p:cNvSpPr/>
          <p:nvPr/>
        </p:nvSpPr>
        <p:spPr>
          <a:xfrm>
            <a:off x="5942806" y="5029200"/>
            <a:ext cx="36576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solidFill>
              </a:rPr>
              <a:t>765 kV Switch Yard at UPPTCL, </a:t>
            </a:r>
            <a:r>
              <a:rPr lang="en-US" sz="2000" b="1" dirty="0" err="1">
                <a:solidFill>
                  <a:schemeClr val="accent2"/>
                </a:solidFill>
              </a:rPr>
              <a:t>Hapur</a:t>
            </a:r>
            <a:endParaRPr lang="en-US" sz="2000" b="1" dirty="0">
              <a:solidFill>
                <a:schemeClr val="accent2"/>
              </a:solidFill>
            </a:endParaRPr>
          </a:p>
        </p:txBody>
      </p:sp>
    </p:spTree>
    <p:extLst>
      <p:ext uri="{BB962C8B-B14F-4D97-AF65-F5344CB8AC3E}">
        <p14:creationId xmlns:p14="http://schemas.microsoft.com/office/powerpoint/2010/main" val="3917797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68" y="327112"/>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Title 1"/>
          <p:cNvSpPr txBox="1">
            <a:spLocks/>
          </p:cNvSpPr>
          <p:nvPr/>
        </p:nvSpPr>
        <p:spPr>
          <a:xfrm>
            <a:off x="4329245" y="838200"/>
            <a:ext cx="4356762" cy="553608"/>
          </a:xfrm>
          <a:prstGeom prst="rect">
            <a:avLst/>
          </a:prstGeom>
        </p:spPr>
        <p:txBody>
          <a:bodyPr/>
          <a:lstStyle/>
          <a:p>
            <a:pPr eaLnBrk="1" fontAlgn="auto" hangingPunct="1">
              <a:spcBef>
                <a:spcPts val="0"/>
              </a:spcBef>
              <a:spcAft>
                <a:spcPts val="0"/>
              </a:spcAft>
              <a:buClr>
                <a:srgbClr val="000000"/>
              </a:buClr>
              <a:buFont typeface="Arial"/>
              <a:buNone/>
              <a:defRPr/>
            </a:pP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Performance Warranty</a:t>
            </a:r>
          </a:p>
        </p:txBody>
      </p:sp>
      <p:sp>
        <p:nvSpPr>
          <p:cNvPr id="30" name="Right Triangle 29"/>
          <p:cNvSpPr/>
          <p:nvPr/>
        </p:nvSpPr>
        <p:spPr>
          <a:xfrm flipH="1">
            <a:off x="4560542" y="5796170"/>
            <a:ext cx="7629893" cy="1062003"/>
          </a:xfrm>
          <a:prstGeom prst="rtTriangle">
            <a:avLst/>
          </a:prstGeom>
          <a:solidFill>
            <a:srgbClr val="E3D4C7"/>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grpSp>
        <p:nvGrpSpPr>
          <p:cNvPr id="5" name="Group 4"/>
          <p:cNvGrpSpPr/>
          <p:nvPr/>
        </p:nvGrpSpPr>
        <p:grpSpPr>
          <a:xfrm>
            <a:off x="1544751" y="1721768"/>
            <a:ext cx="4538752" cy="4450432"/>
            <a:chOff x="1397292" y="1367681"/>
            <a:chExt cx="4539343" cy="4450432"/>
          </a:xfrm>
        </p:grpSpPr>
        <p:sp>
          <p:nvSpPr>
            <p:cNvPr id="4" name="Rounded Rectangle 3"/>
            <p:cNvSpPr/>
            <p:nvPr/>
          </p:nvSpPr>
          <p:spPr>
            <a:xfrm>
              <a:off x="1397292" y="1367681"/>
              <a:ext cx="4539343" cy="4450432"/>
            </a:xfrm>
            <a:prstGeom prst="roundRect">
              <a:avLst>
                <a:gd name="adj" fmla="val 41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sp>
          <p:nvSpPr>
            <p:cNvPr id="3" name="Rectangle 2"/>
            <p:cNvSpPr/>
            <p:nvPr/>
          </p:nvSpPr>
          <p:spPr>
            <a:xfrm>
              <a:off x="1615983" y="2540009"/>
              <a:ext cx="4101960" cy="3046988"/>
            </a:xfrm>
            <a:prstGeom prst="rect">
              <a:avLst/>
            </a:prstGeom>
          </p:spPr>
          <p:txBody>
            <a:bodyPr wrap="square">
              <a:spAutoFit/>
            </a:bodyPr>
            <a:lstStyle/>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Installation Date	:	04/2019</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Performance 	</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Warrantee </a:t>
              </a: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upto</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	04/2044</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Earth Pit No		:</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Resistance Value	:</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Reading Date		:</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Next Reading on	:</a:t>
              </a:r>
            </a:p>
            <a:p>
              <a:pPr algn="ctr" defTabSz="360000" eaLnBrk="1" fontAlgn="auto" hangingPunct="1">
                <a:lnSpc>
                  <a:spcPct val="150000"/>
                </a:lnSpc>
                <a:spcBef>
                  <a:spcPts val="0"/>
                </a:spcBef>
                <a:spcAft>
                  <a:spcPts val="0"/>
                </a:spcAft>
                <a:buClr>
                  <a:srgbClr val="000000"/>
                </a:buClr>
                <a:buFont typeface="Arial"/>
                <a:buNone/>
              </a:pP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*No Water *No Recharge</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p>
          </p:txBody>
        </p:sp>
        <p:sp>
          <p:nvSpPr>
            <p:cNvPr id="23" name="Rectangle 22"/>
            <p:cNvSpPr/>
            <p:nvPr/>
          </p:nvSpPr>
          <p:spPr>
            <a:xfrm>
              <a:off x="3500397" y="1604512"/>
              <a:ext cx="2236019" cy="830997"/>
            </a:xfrm>
            <a:prstGeom prst="rect">
              <a:avLst/>
            </a:prstGeom>
          </p:spPr>
          <p:txBody>
            <a:bodyPr wrap="square">
              <a:spAutoFit/>
            </a:bodyPr>
            <a:lstStyle/>
            <a:p>
              <a:pPr defTabSz="360000" eaLnBrk="1" fontAlgn="auto" hangingPunct="1">
                <a:lnSpc>
                  <a:spcPct val="150000"/>
                </a:lnSpc>
                <a:spcBef>
                  <a:spcPts val="0"/>
                </a:spcBef>
                <a:spcAft>
                  <a:spcPts val="0"/>
                </a:spcAft>
                <a:buClr>
                  <a:srgbClr val="000000"/>
                </a:buClr>
                <a:buFont typeface="Arial"/>
                <a:buNone/>
              </a:pP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Rafale Training Centre, IAF Ambala</a:t>
              </a:r>
            </a:p>
          </p:txBody>
        </p:sp>
        <p:grpSp>
          <p:nvGrpSpPr>
            <p:cNvPr id="2" name="Group 1"/>
            <p:cNvGrpSpPr/>
            <p:nvPr/>
          </p:nvGrpSpPr>
          <p:grpSpPr>
            <a:xfrm>
              <a:off x="1526110" y="1689479"/>
              <a:ext cx="2031006" cy="695319"/>
              <a:chOff x="1548235" y="1760558"/>
              <a:chExt cx="2031006" cy="695319"/>
            </a:xfrm>
          </p:grpSpPr>
          <p:pic>
            <p:nvPicPr>
              <p:cNvPr id="24" name="Picture 23">
                <a:extLst>
                  <a:ext uri="{FF2B5EF4-FFF2-40B4-BE49-F238E27FC236}">
                    <a16:creationId xmlns:a16="http://schemas.microsoft.com/office/drawing/2014/main" id="{1AB722B5-D3C2-4895-B8F0-1587A72A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235" y="1760558"/>
                <a:ext cx="1801219" cy="695319"/>
              </a:xfrm>
              <a:prstGeom prst="rect">
                <a:avLst/>
              </a:prstGeom>
            </p:spPr>
          </p:pic>
          <p:sp>
            <p:nvSpPr>
              <p:cNvPr id="25" name="Rectangle 24"/>
              <p:cNvSpPr/>
              <p:nvPr/>
            </p:nvSpPr>
            <p:spPr>
              <a:xfrm>
                <a:off x="2371281" y="2101021"/>
                <a:ext cx="1207960" cy="276999"/>
              </a:xfrm>
              <a:prstGeom prst="rect">
                <a:avLst/>
              </a:prstGeom>
            </p:spPr>
            <p:txBody>
              <a:bodyPr wrap="square">
                <a:spAutoFit/>
              </a:bodyPr>
              <a:lstStyle/>
              <a:p>
                <a:pPr defTabSz="360000" eaLnBrk="1" fontAlgn="auto" hangingPunct="1">
                  <a:lnSpc>
                    <a:spcPct val="150000"/>
                  </a:lnSpc>
                  <a:spcBef>
                    <a:spcPts val="0"/>
                  </a:spcBef>
                  <a:spcAft>
                    <a:spcPts val="0"/>
                  </a:spcAft>
                  <a:buClr>
                    <a:srgbClr val="000000"/>
                  </a:buClr>
                  <a:buFont typeface="Arial"/>
                  <a:buNone/>
                </a:pPr>
                <a:r>
                  <a:rPr lang="en-US" sz="8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50</a:t>
                </a:r>
                <a:r>
                  <a:rPr lang="en-US" sz="800" b="1" kern="0" baseline="30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t>
                </a:r>
                <a:r>
                  <a:rPr lang="en-US" sz="8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Years Life Cycle</a:t>
                </a:r>
              </a:p>
            </p:txBody>
          </p:sp>
        </p:grpSp>
      </p:grpSp>
      <p:grpSp>
        <p:nvGrpSpPr>
          <p:cNvPr id="28" name="Group 27"/>
          <p:cNvGrpSpPr/>
          <p:nvPr/>
        </p:nvGrpSpPr>
        <p:grpSpPr>
          <a:xfrm>
            <a:off x="6509454" y="1721133"/>
            <a:ext cx="4538752" cy="4450432"/>
            <a:chOff x="1397292" y="1367681"/>
            <a:chExt cx="4539343" cy="4450432"/>
          </a:xfrm>
        </p:grpSpPr>
        <p:sp>
          <p:nvSpPr>
            <p:cNvPr id="31" name="Rounded Rectangle 30"/>
            <p:cNvSpPr/>
            <p:nvPr/>
          </p:nvSpPr>
          <p:spPr>
            <a:xfrm>
              <a:off x="1397292" y="1367681"/>
              <a:ext cx="4539343" cy="4450432"/>
            </a:xfrm>
            <a:prstGeom prst="roundRect">
              <a:avLst>
                <a:gd name="adj" fmla="val 41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sp>
          <p:nvSpPr>
            <p:cNvPr id="32" name="Rectangle 31"/>
            <p:cNvSpPr/>
            <p:nvPr/>
          </p:nvSpPr>
          <p:spPr>
            <a:xfrm>
              <a:off x="1615983" y="2540009"/>
              <a:ext cx="4101960" cy="3046988"/>
            </a:xfrm>
            <a:prstGeom prst="rect">
              <a:avLst/>
            </a:prstGeom>
          </p:spPr>
          <p:txBody>
            <a:bodyPr wrap="square">
              <a:spAutoFit/>
            </a:bodyPr>
            <a:lstStyle/>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Installation Date	:	08/2019</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Performance 	</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Warrantee </a:t>
              </a: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upto</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	08/2044</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Earth Pit No		:</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Resistance Value	:</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Reading Date		:</a:t>
              </a:r>
            </a:p>
            <a:p>
              <a:pPr algn="just" defTabSz="360000" eaLnBrk="1" fontAlgn="auto" hangingPunct="1">
                <a:lnSpc>
                  <a:spcPct val="150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Next Reading on	:</a:t>
              </a:r>
            </a:p>
            <a:p>
              <a:pPr algn="ctr" defTabSz="360000" eaLnBrk="1" fontAlgn="auto" hangingPunct="1">
                <a:lnSpc>
                  <a:spcPct val="150000"/>
                </a:lnSpc>
                <a:spcBef>
                  <a:spcPts val="0"/>
                </a:spcBef>
                <a:spcAft>
                  <a:spcPts val="0"/>
                </a:spcAft>
                <a:buClr>
                  <a:srgbClr val="000000"/>
                </a:buClr>
                <a:buFont typeface="Arial"/>
                <a:buNone/>
              </a:pP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*No Water *No Recharge</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p>
          </p:txBody>
        </p:sp>
        <p:sp>
          <p:nvSpPr>
            <p:cNvPr id="33" name="Rectangle 32"/>
            <p:cNvSpPr/>
            <p:nvPr/>
          </p:nvSpPr>
          <p:spPr>
            <a:xfrm>
              <a:off x="3958358" y="2051364"/>
              <a:ext cx="1741449" cy="415498"/>
            </a:xfrm>
            <a:prstGeom prst="rect">
              <a:avLst/>
            </a:prstGeom>
          </p:spPr>
          <p:txBody>
            <a:bodyPr wrap="square">
              <a:spAutoFit/>
            </a:bodyPr>
            <a:lstStyle/>
            <a:p>
              <a:pPr algn="ctr" defTabSz="360000" eaLnBrk="1" fontAlgn="auto" hangingPunct="1">
                <a:lnSpc>
                  <a:spcPct val="150000"/>
                </a:lnSpc>
                <a:spcBef>
                  <a:spcPts val="0"/>
                </a:spcBef>
                <a:spcAft>
                  <a:spcPts val="0"/>
                </a:spcAft>
                <a:buClr>
                  <a:srgbClr val="000000"/>
                </a:buClr>
                <a:buFont typeface="Arial"/>
                <a:buNone/>
              </a:pPr>
              <a:r>
                <a:rPr lang="en-US" sz="14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JASOLA METRO</a:t>
              </a:r>
            </a:p>
          </p:txBody>
        </p:sp>
        <p:grpSp>
          <p:nvGrpSpPr>
            <p:cNvPr id="34" name="Group 33"/>
            <p:cNvGrpSpPr/>
            <p:nvPr/>
          </p:nvGrpSpPr>
          <p:grpSpPr>
            <a:xfrm>
              <a:off x="1526110" y="1740825"/>
              <a:ext cx="2031006" cy="695319"/>
              <a:chOff x="1548235" y="1811904"/>
              <a:chExt cx="2031006" cy="695319"/>
            </a:xfrm>
          </p:grpSpPr>
          <p:pic>
            <p:nvPicPr>
              <p:cNvPr id="35" name="Picture 34">
                <a:extLst>
                  <a:ext uri="{FF2B5EF4-FFF2-40B4-BE49-F238E27FC236}">
                    <a16:creationId xmlns:a16="http://schemas.microsoft.com/office/drawing/2014/main" id="{1AB722B5-D3C2-4895-B8F0-1587A72A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235" y="1811904"/>
                <a:ext cx="1801219" cy="695319"/>
              </a:xfrm>
              <a:prstGeom prst="rect">
                <a:avLst/>
              </a:prstGeom>
            </p:spPr>
          </p:pic>
          <p:sp>
            <p:nvSpPr>
              <p:cNvPr id="36" name="Rectangle 35"/>
              <p:cNvSpPr/>
              <p:nvPr/>
            </p:nvSpPr>
            <p:spPr>
              <a:xfrm>
                <a:off x="2371281" y="2152367"/>
                <a:ext cx="1207960" cy="276999"/>
              </a:xfrm>
              <a:prstGeom prst="rect">
                <a:avLst/>
              </a:prstGeom>
            </p:spPr>
            <p:txBody>
              <a:bodyPr wrap="square">
                <a:spAutoFit/>
              </a:bodyPr>
              <a:lstStyle/>
              <a:p>
                <a:pPr defTabSz="360000" eaLnBrk="1" fontAlgn="auto" hangingPunct="1">
                  <a:lnSpc>
                    <a:spcPct val="150000"/>
                  </a:lnSpc>
                  <a:spcBef>
                    <a:spcPts val="0"/>
                  </a:spcBef>
                  <a:spcAft>
                    <a:spcPts val="0"/>
                  </a:spcAft>
                  <a:buClr>
                    <a:srgbClr val="000000"/>
                  </a:buClr>
                  <a:buFont typeface="Arial"/>
                  <a:buNone/>
                </a:pPr>
                <a:r>
                  <a:rPr lang="en-US" sz="8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50</a:t>
                </a:r>
                <a:r>
                  <a:rPr lang="en-US" sz="800" b="1" kern="0" baseline="300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t>
                </a:r>
                <a:r>
                  <a:rPr lang="en-US" sz="8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Years Life Cycle</a:t>
                </a:r>
              </a:p>
            </p:txBody>
          </p:sp>
        </p:gr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11263" y="1850797"/>
            <a:ext cx="587560" cy="587635"/>
          </a:xfrm>
          <a:prstGeom prst="rect">
            <a:avLst/>
          </a:prstGeom>
        </p:spPr>
      </p:pic>
      <p:pic>
        <p:nvPicPr>
          <p:cNvPr id="27" name="Picture 26">
            <a:extLst>
              <a:ext uri="{FF2B5EF4-FFF2-40B4-BE49-F238E27FC236}">
                <a16:creationId xmlns:a16="http://schemas.microsoft.com/office/drawing/2014/main" id="{45306521-71DC-4D92-A28C-554A3E5C6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Tree>
    <p:extLst>
      <p:ext uri="{BB962C8B-B14F-4D97-AF65-F5344CB8AC3E}">
        <p14:creationId xmlns:p14="http://schemas.microsoft.com/office/powerpoint/2010/main" val="19818932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12" y="326998"/>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Title 1"/>
          <p:cNvSpPr txBox="1">
            <a:spLocks/>
          </p:cNvSpPr>
          <p:nvPr/>
        </p:nvSpPr>
        <p:spPr>
          <a:xfrm>
            <a:off x="5090957" y="914400"/>
            <a:ext cx="2147248" cy="553608"/>
          </a:xfrm>
          <a:prstGeom prst="rect">
            <a:avLst/>
          </a:prstGeom>
        </p:spPr>
        <p:txBody>
          <a:bodyPr/>
          <a:lstStyle/>
          <a:p>
            <a:pPr eaLnBrk="1" fontAlgn="auto" hangingPunct="1">
              <a:spcBef>
                <a:spcPts val="0"/>
              </a:spcBef>
              <a:spcAft>
                <a:spcPts val="0"/>
              </a:spcAft>
              <a:buClr>
                <a:srgbClr val="000000"/>
              </a:buClr>
              <a:buFont typeface="Arial"/>
              <a:buNone/>
              <a:defRPr/>
            </a:pP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Testimonials</a:t>
            </a:r>
          </a:p>
        </p:txBody>
      </p:sp>
      <p:sp>
        <p:nvSpPr>
          <p:cNvPr id="30" name="Right Triangle 29"/>
          <p:cNvSpPr/>
          <p:nvPr/>
        </p:nvSpPr>
        <p:spPr>
          <a:xfrm flipH="1">
            <a:off x="4560542" y="5796056"/>
            <a:ext cx="7629893" cy="1062003"/>
          </a:xfrm>
          <a:prstGeom prst="rtTriangle">
            <a:avLst/>
          </a:prstGeom>
          <a:solidFill>
            <a:srgbClr val="E3D4C7"/>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grpSp>
        <p:nvGrpSpPr>
          <p:cNvPr id="22" name="Group 21"/>
          <p:cNvGrpSpPr/>
          <p:nvPr/>
        </p:nvGrpSpPr>
        <p:grpSpPr>
          <a:xfrm>
            <a:off x="1647783" y="1775853"/>
            <a:ext cx="9476624" cy="4472547"/>
            <a:chOff x="1388904" y="1318653"/>
            <a:chExt cx="9477858" cy="4472547"/>
          </a:xfrm>
        </p:grpSpPr>
        <p:sp>
          <p:nvSpPr>
            <p:cNvPr id="23" name="Rounded Rectangle 22"/>
            <p:cNvSpPr/>
            <p:nvPr/>
          </p:nvSpPr>
          <p:spPr>
            <a:xfrm>
              <a:off x="6327419" y="1318653"/>
              <a:ext cx="4539343" cy="4450432"/>
            </a:xfrm>
            <a:prstGeom prst="roundRect">
              <a:avLst>
                <a:gd name="adj" fmla="val 41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sp>
          <p:nvSpPr>
            <p:cNvPr id="24" name="Rounded Rectangle 23"/>
            <p:cNvSpPr/>
            <p:nvPr/>
          </p:nvSpPr>
          <p:spPr>
            <a:xfrm>
              <a:off x="1388904" y="1340768"/>
              <a:ext cx="4539343" cy="4450432"/>
            </a:xfrm>
            <a:prstGeom prst="roundRect">
              <a:avLst>
                <a:gd name="adj" fmla="val 41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pic>
          <p:nvPicPr>
            <p:cNvPr id="25" name="Picture 4" descr="C:\Users\HOME\Documents\downlo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0503" y="1639751"/>
              <a:ext cx="1296144" cy="91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1607595" y="2818770"/>
              <a:ext cx="4101960" cy="2862322"/>
            </a:xfrm>
            <a:prstGeom prst="rect">
              <a:avLst/>
            </a:prstGeom>
          </p:spPr>
          <p:txBody>
            <a:bodyPr wrap="square">
              <a:spAutoFit/>
            </a:bodyPr>
            <a:lstStyle/>
            <a:p>
              <a:pPr algn="just" eaLnBrk="1" fontAlgn="auto" hangingPunct="1">
                <a:lnSpc>
                  <a:spcPct val="125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We adopted </a:t>
              </a: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Marconite</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conductive Concrete Technology for around 100 </a:t>
              </a: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nos</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treated earth pits in rocky soil and we could achieve the desired earth resistance as per our client’s requirement.</a:t>
              </a:r>
            </a:p>
            <a:p>
              <a:pPr algn="just" eaLnBrk="1" fontAlgn="auto" hangingPunct="1">
                <a:lnSpc>
                  <a:spcPct val="125000"/>
                </a:lnSpc>
                <a:spcBef>
                  <a:spcPts val="0"/>
                </a:spcBef>
                <a:spcAft>
                  <a:spcPts val="0"/>
                </a:spcAft>
                <a:buClr>
                  <a:srgbClr val="000000"/>
                </a:buClr>
                <a:buFont typeface="Arial"/>
                <a:buNone/>
              </a:pPr>
              <a:endPar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eaLnBrk="1" fontAlgn="auto" hangingPunct="1">
                <a:lnSpc>
                  <a:spcPct val="125000"/>
                </a:lnSpc>
                <a:spcBef>
                  <a:spcPts val="0"/>
                </a:spcBef>
                <a:spcAft>
                  <a:spcPts val="0"/>
                </a:spcAft>
                <a:buClr>
                  <a:srgbClr val="000000"/>
                </a:buClr>
                <a:buFont typeface="Arial"/>
                <a:buNone/>
              </a:pP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G. </a:t>
              </a:r>
              <a:r>
                <a:rPr lang="en-US" sz="1600" b="1"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Eyathirajulu</a:t>
              </a: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p>
            <a:p>
              <a:pPr eaLnBrk="1" fontAlgn="auto" hangingPunct="1">
                <a:lnSpc>
                  <a:spcPct val="125000"/>
                </a:lnSpc>
                <a:spcBef>
                  <a:spcPts val="0"/>
                </a:spcBef>
                <a:spcAft>
                  <a:spcPts val="0"/>
                </a:spcAft>
                <a:buClr>
                  <a:srgbClr val="000000"/>
                </a:buClr>
                <a:buFont typeface="Arial"/>
                <a:buNone/>
              </a:pP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Sr</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Manager Electrical &amp; CI</a:t>
              </a:r>
            </a:p>
          </p:txBody>
        </p:sp>
        <p:sp>
          <p:nvSpPr>
            <p:cNvPr id="31" name="Rectangle 30"/>
            <p:cNvSpPr/>
            <p:nvPr/>
          </p:nvSpPr>
          <p:spPr>
            <a:xfrm>
              <a:off x="6518895" y="2807884"/>
              <a:ext cx="4156390" cy="2862322"/>
            </a:xfrm>
            <a:prstGeom prst="rect">
              <a:avLst/>
            </a:prstGeom>
          </p:spPr>
          <p:txBody>
            <a:bodyPr wrap="square">
              <a:spAutoFit/>
            </a:bodyPr>
            <a:lstStyle/>
            <a:p>
              <a:pPr algn="just" eaLnBrk="1" fontAlgn="auto" hangingPunct="1">
                <a:lnSpc>
                  <a:spcPct val="125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The performance report of earth electrode encased in </a:t>
              </a: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Marconite</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conductive concrete was measured and was found to be 1.84 Ohms which is satisfactory. </a:t>
              </a:r>
            </a:p>
            <a:p>
              <a:pPr algn="just" eaLnBrk="1" fontAlgn="auto" hangingPunct="1">
                <a:lnSpc>
                  <a:spcPct val="125000"/>
                </a:lnSpc>
                <a:spcBef>
                  <a:spcPts val="0"/>
                </a:spcBef>
                <a:spcAft>
                  <a:spcPts val="0"/>
                </a:spcAft>
                <a:buClr>
                  <a:srgbClr val="000000"/>
                </a:buClr>
                <a:buFont typeface="Arial"/>
                <a:buNone/>
              </a:pPr>
              <a:endParaRPr lang="en-US" sz="32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gn="just" eaLnBrk="1" fontAlgn="auto" hangingPunct="1">
                <a:lnSpc>
                  <a:spcPct val="125000"/>
                </a:lnSpc>
                <a:spcBef>
                  <a:spcPts val="0"/>
                </a:spcBef>
                <a:spcAft>
                  <a:spcPts val="0"/>
                </a:spcAft>
                <a:buClr>
                  <a:srgbClr val="000000"/>
                </a:buClr>
                <a:buFont typeface="Arial"/>
                <a:buNone/>
              </a:pP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S M </a:t>
              </a:r>
              <a:r>
                <a:rPr lang="en-US" sz="1600" b="1"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Naik</a:t>
              </a: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p>
            <a:p>
              <a:pPr algn="just" eaLnBrk="1" fontAlgn="auto" hangingPunct="1">
                <a:lnSpc>
                  <a:spcPct val="125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Sr. Maintenance Manager  (Electrical)</a:t>
              </a:r>
            </a:p>
          </p:txBody>
        </p:sp>
        <p:pic>
          <p:nvPicPr>
            <p:cNvPr id="32" name="Picture 2" descr="C:\Users\HOME\Documents\IOCLogoIB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7645" y="1411209"/>
              <a:ext cx="1728192" cy="129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45306521-71DC-4D92-A28C-554A3E5C60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Tree>
    <p:extLst>
      <p:ext uri="{BB962C8B-B14F-4D97-AF65-F5344CB8AC3E}">
        <p14:creationId xmlns:p14="http://schemas.microsoft.com/office/powerpoint/2010/main" val="11614921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12" y="326998"/>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4" name="Rounded Rectangle 3"/>
          <p:cNvSpPr/>
          <p:nvPr/>
        </p:nvSpPr>
        <p:spPr>
          <a:xfrm>
            <a:off x="1397124" y="1632954"/>
            <a:ext cx="4538752" cy="4450432"/>
          </a:xfrm>
          <a:prstGeom prst="roundRect">
            <a:avLst>
              <a:gd name="adj" fmla="val 41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sp>
        <p:nvSpPr>
          <p:cNvPr id="3" name="Rectangle 2"/>
          <p:cNvSpPr/>
          <p:nvPr/>
        </p:nvSpPr>
        <p:spPr>
          <a:xfrm>
            <a:off x="1615772" y="3105194"/>
            <a:ext cx="4101426" cy="2862322"/>
          </a:xfrm>
          <a:prstGeom prst="rect">
            <a:avLst/>
          </a:prstGeom>
        </p:spPr>
        <p:txBody>
          <a:bodyPr wrap="square">
            <a:spAutoFit/>
          </a:bodyPr>
          <a:lstStyle/>
          <a:p>
            <a:pPr algn="just" eaLnBrk="1" fontAlgn="auto" hangingPunct="1">
              <a:lnSpc>
                <a:spcPct val="125000"/>
              </a:lnSpc>
              <a:spcBef>
                <a:spcPts val="0"/>
              </a:spcBef>
              <a:spcAft>
                <a:spcPts val="0"/>
              </a:spcAft>
              <a:buClr>
                <a:srgbClr val="000000"/>
              </a:buClr>
              <a:buFont typeface="Arial"/>
              <a:buNone/>
            </a:pP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Marconite</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conductive concrete is used for our Electron Beam Centre, </a:t>
            </a: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Navi</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Mumbai network to achieve earth pit resistance of 0.65 Ohms. We are glad to get these maintenance free </a:t>
            </a: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earthing</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station having less than 1 Ohms.</a:t>
            </a:r>
          </a:p>
          <a:p>
            <a:pPr algn="just" eaLnBrk="1" fontAlgn="auto" hangingPunct="1">
              <a:lnSpc>
                <a:spcPct val="125000"/>
              </a:lnSpc>
              <a:spcBef>
                <a:spcPts val="0"/>
              </a:spcBef>
              <a:spcAft>
                <a:spcPts val="0"/>
              </a:spcAft>
              <a:buClr>
                <a:srgbClr val="000000"/>
              </a:buClr>
              <a:buFont typeface="Arial"/>
              <a:buNone/>
            </a:pPr>
            <a:endPar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gn="just" eaLnBrk="1" fontAlgn="auto" hangingPunct="1">
              <a:lnSpc>
                <a:spcPct val="125000"/>
              </a:lnSpc>
              <a:spcBef>
                <a:spcPts val="0"/>
              </a:spcBef>
              <a:spcAft>
                <a:spcPts val="0"/>
              </a:spcAft>
              <a:buClr>
                <a:srgbClr val="000000"/>
              </a:buClr>
              <a:buFont typeface="Arial"/>
              <a:buNone/>
            </a:pP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RI </a:t>
            </a:r>
            <a:r>
              <a:rPr lang="en-US" sz="1600" b="1"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Bakhtsingh</a:t>
            </a: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t>
            </a:r>
          </a:p>
          <a:p>
            <a:pPr algn="just" eaLnBrk="1" fontAlgn="auto" hangingPunct="1">
              <a:lnSpc>
                <a:spcPct val="125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Scientific Officer (Electron Bea Centre)</a:t>
            </a:r>
          </a:p>
        </p:txBody>
      </p:sp>
      <p:sp>
        <p:nvSpPr>
          <p:cNvPr id="30" name="Right Triangle 29"/>
          <p:cNvSpPr/>
          <p:nvPr/>
        </p:nvSpPr>
        <p:spPr>
          <a:xfrm flipH="1">
            <a:off x="4560542" y="5796056"/>
            <a:ext cx="7629893" cy="1062003"/>
          </a:xfrm>
          <a:prstGeom prst="rtTriangle">
            <a:avLst/>
          </a:prstGeom>
          <a:solidFill>
            <a:srgbClr val="E3D4C7"/>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pic>
        <p:nvPicPr>
          <p:cNvPr id="20" name="Picture 19"/>
          <p:cNvPicPr>
            <a:picLocks noChangeAspect="1"/>
          </p:cNvPicPr>
          <p:nvPr/>
        </p:nvPicPr>
        <p:blipFill>
          <a:blip r:embed="rId3"/>
          <a:stretch>
            <a:fillRect/>
          </a:stretch>
        </p:blipFill>
        <p:spPr>
          <a:xfrm>
            <a:off x="2894806" y="1752600"/>
            <a:ext cx="1447800" cy="1367658"/>
          </a:xfrm>
          <a:prstGeom prst="rect">
            <a:avLst/>
          </a:prstGeom>
        </p:spPr>
      </p:pic>
      <p:pic>
        <p:nvPicPr>
          <p:cNvPr id="32" name="Picture 31">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
        <p:nvSpPr>
          <p:cNvPr id="36" name="Rounded Rectangle 35"/>
          <p:cNvSpPr/>
          <p:nvPr/>
        </p:nvSpPr>
        <p:spPr>
          <a:xfrm>
            <a:off x="6334997" y="1682241"/>
            <a:ext cx="4538752" cy="4450432"/>
          </a:xfrm>
          <a:prstGeom prst="roundRect">
            <a:avLst>
              <a:gd name="adj" fmla="val 419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sp>
        <p:nvSpPr>
          <p:cNvPr id="37" name="Rectangle 36"/>
          <p:cNvSpPr/>
          <p:nvPr/>
        </p:nvSpPr>
        <p:spPr>
          <a:xfrm>
            <a:off x="6526447" y="3078341"/>
            <a:ext cx="4155848" cy="3170099"/>
          </a:xfrm>
          <a:prstGeom prst="rect">
            <a:avLst/>
          </a:prstGeom>
        </p:spPr>
        <p:txBody>
          <a:bodyPr wrap="square">
            <a:spAutoFit/>
          </a:bodyPr>
          <a:lstStyle/>
          <a:p>
            <a:pPr algn="just" eaLnBrk="1" fontAlgn="auto" hangingPunct="1">
              <a:lnSpc>
                <a:spcPct val="125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KSEB installed 70 electrodes at its </a:t>
            </a: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kochupampa</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66 </a:t>
            </a: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kv</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substation in rocky terrain. The earth resistance measured after 3 weeks of installation was 0.8 ohms which was earlier more than 50 ohms.</a:t>
            </a:r>
          </a:p>
          <a:p>
            <a:pPr eaLnBrk="1" fontAlgn="auto" hangingPunct="1">
              <a:lnSpc>
                <a:spcPct val="125000"/>
              </a:lnSpc>
              <a:spcBef>
                <a:spcPts val="0"/>
              </a:spcBef>
              <a:spcAft>
                <a:spcPts val="0"/>
              </a:spcAft>
              <a:buClr>
                <a:srgbClr val="000000"/>
              </a:buClr>
              <a:buFont typeface="Arial"/>
              <a:buNone/>
            </a:pPr>
            <a:endPar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eaLnBrk="1" fontAlgn="auto" hangingPunct="1">
              <a:lnSpc>
                <a:spcPct val="125000"/>
              </a:lnSpc>
              <a:spcBef>
                <a:spcPts val="0"/>
              </a:spcBef>
              <a:spcAft>
                <a:spcPts val="0"/>
              </a:spcAft>
              <a:buClr>
                <a:srgbClr val="000000"/>
              </a:buClr>
              <a:buFont typeface="Arial"/>
              <a:buNone/>
            </a:pP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Executive Engineer</a:t>
            </a:r>
          </a:p>
          <a:p>
            <a:pPr eaLnBrk="1" fontAlgn="auto" hangingPunct="1">
              <a:lnSpc>
                <a:spcPct val="125000"/>
              </a:lnSpc>
              <a:spcBef>
                <a:spcPts val="0"/>
              </a:spcBef>
              <a:spcAft>
                <a:spcPts val="0"/>
              </a:spcAft>
              <a:buClr>
                <a:srgbClr val="000000"/>
              </a:buClr>
              <a:buFont typeface="Arial"/>
              <a:buNone/>
            </a:pPr>
            <a:r>
              <a:rPr lang="en-US" sz="16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Kochupampa</a:t>
            </a: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Substation, </a:t>
            </a:r>
          </a:p>
          <a:p>
            <a:pPr eaLnBrk="1" fontAlgn="auto" hangingPunct="1">
              <a:lnSpc>
                <a:spcPct val="125000"/>
              </a:lnSpc>
              <a:spcBef>
                <a:spcPts val="0"/>
              </a:spcBef>
              <a:spcAft>
                <a:spcPts val="0"/>
              </a:spcAft>
              <a:buClr>
                <a:srgbClr val="000000"/>
              </a:buClr>
              <a:buFont typeface="Arial"/>
              <a:buNone/>
            </a:pPr>
            <a:r>
              <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Kerala State Electricity Board</a:t>
            </a:r>
          </a:p>
          <a:p>
            <a:pPr marL="114300" eaLnBrk="1" fontAlgn="auto" hangingPunct="1">
              <a:lnSpc>
                <a:spcPct val="125000"/>
              </a:lnSpc>
              <a:spcBef>
                <a:spcPts val="0"/>
              </a:spcBef>
              <a:spcAft>
                <a:spcPts val="0"/>
              </a:spcAft>
              <a:buClr>
                <a:srgbClr val="000000"/>
              </a:buClr>
              <a:buFont typeface="Arial"/>
              <a:buNone/>
            </a:pPr>
            <a:r>
              <a:rPr lang="en-US" sz="16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16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endParaRPr lang="en-US" sz="16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38" name="Picture 19" descr="http://www.kseb.in/images/e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9228" y="1981232"/>
            <a:ext cx="1510286" cy="76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txBox="1">
            <a:spLocks/>
          </p:cNvSpPr>
          <p:nvPr/>
        </p:nvSpPr>
        <p:spPr>
          <a:xfrm>
            <a:off x="5090957" y="914400"/>
            <a:ext cx="2147248" cy="553608"/>
          </a:xfrm>
          <a:prstGeom prst="rect">
            <a:avLst/>
          </a:prstGeom>
        </p:spPr>
        <p:txBody>
          <a:bodyPr/>
          <a:lstStyle/>
          <a:p>
            <a:pPr eaLnBrk="1" fontAlgn="auto" hangingPunct="1">
              <a:spcBef>
                <a:spcPts val="0"/>
              </a:spcBef>
              <a:spcAft>
                <a:spcPts val="0"/>
              </a:spcAft>
              <a:buClr>
                <a:srgbClr val="000000"/>
              </a:buClr>
              <a:buFont typeface="Arial"/>
              <a:buNone/>
              <a:defRPr/>
            </a:pPr>
            <a:r>
              <a:rPr lang="en-US" altLang="en-US" sz="26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Testimonials</a:t>
            </a:r>
          </a:p>
        </p:txBody>
      </p:sp>
    </p:spTree>
    <p:extLst>
      <p:ext uri="{BB962C8B-B14F-4D97-AF65-F5344CB8AC3E}">
        <p14:creationId xmlns:p14="http://schemas.microsoft.com/office/powerpoint/2010/main" val="41411176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5" name="Right Triangle 4"/>
          <p:cNvSpPr/>
          <p:nvPr/>
        </p:nvSpPr>
        <p:spPr>
          <a:xfrm flipH="1">
            <a:off x="5899613" y="2492377"/>
            <a:ext cx="6290800" cy="4401403"/>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sp>
        <p:nvSpPr>
          <p:cNvPr id="4" name="Rectangle 3"/>
          <p:cNvSpPr/>
          <p:nvPr/>
        </p:nvSpPr>
        <p:spPr>
          <a:xfrm>
            <a:off x="483847" y="1878307"/>
            <a:ext cx="6925926" cy="2785935"/>
          </a:xfrm>
          <a:prstGeom prst="rect">
            <a:avLst/>
          </a:prstGeom>
          <a:solidFill>
            <a:schemeClr val="bg1">
              <a:lumMod val="95000"/>
            </a:schemeClr>
          </a:solidFill>
          <a:ln>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000000"/>
              </a:solidFill>
              <a:sym typeface="Arial"/>
            </a:endParaRP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20" name="Group 19"/>
          <p:cNvGrpSpPr/>
          <p:nvPr/>
        </p:nvGrpSpPr>
        <p:grpSpPr>
          <a:xfrm>
            <a:off x="375865" y="6199677"/>
            <a:ext cx="1626880" cy="419464"/>
            <a:chOff x="375913" y="6199677"/>
            <a:chExt cx="1627092" cy="419464"/>
          </a:xfrm>
        </p:grpSpPr>
        <p:grpSp>
          <p:nvGrpSpPr>
            <p:cNvPr id="24" name="Shape 213"/>
            <p:cNvGrpSpPr/>
            <p:nvPr/>
          </p:nvGrpSpPr>
          <p:grpSpPr>
            <a:xfrm>
              <a:off x="375913" y="6510099"/>
              <a:ext cx="1627092" cy="103499"/>
              <a:chOff x="1" y="1671514"/>
              <a:chExt cx="1627092" cy="103498"/>
            </a:xfrm>
          </p:grpSpPr>
          <p:sp>
            <p:nvSpPr>
              <p:cNvPr id="26"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7"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28"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25"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21" name="Round Diagonal Corner Rectangle 7">
            <a:extLst>
              <a:ext uri="{FF2B5EF4-FFF2-40B4-BE49-F238E27FC236}">
                <a16:creationId xmlns:a16="http://schemas.microsoft.com/office/drawing/2014/main" id="{62015C73-9A5C-40D7-975B-80C2DCF0482D}"/>
              </a:ext>
            </a:extLst>
          </p:cNvPr>
          <p:cNvSpPr/>
          <p:nvPr/>
        </p:nvSpPr>
        <p:spPr>
          <a:xfrm>
            <a:off x="9524660" y="327094"/>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pic>
        <p:nvPicPr>
          <p:cNvPr id="29"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57" y="189068"/>
            <a:ext cx="1124058" cy="107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1AB722B5-D3C2-4895-B8F0-1587A72A4D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316" y="195765"/>
            <a:ext cx="2290355" cy="884254"/>
          </a:xfrm>
          <a:prstGeom prst="rect">
            <a:avLst/>
          </a:prstGeom>
        </p:spPr>
      </p:pic>
      <p:pic>
        <p:nvPicPr>
          <p:cNvPr id="31" name="Grafi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49" y="189067"/>
            <a:ext cx="1124058" cy="107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19" descr="marcon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0525" y="1513116"/>
            <a:ext cx="3697791" cy="4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24864" y="1973826"/>
            <a:ext cx="6662457" cy="2585323"/>
          </a:xfrm>
          <a:prstGeom prst="rect">
            <a:avLst/>
          </a:prstGeom>
        </p:spPr>
        <p:txBody>
          <a:bodyPr wrap="square">
            <a:spAutoFit/>
          </a:bodyPr>
          <a:lstStyle/>
          <a:p>
            <a:pPr algn="just" eaLnBrk="1" fontAlgn="auto" hangingPunct="1">
              <a:lnSpc>
                <a:spcPct val="150000"/>
              </a:lnSpc>
              <a:spcBef>
                <a:spcPts val="0"/>
              </a:spcBef>
              <a:spcAft>
                <a:spcPts val="0"/>
              </a:spcAft>
              <a:buClr>
                <a:srgbClr val="000000"/>
              </a:buClr>
              <a:buFont typeface="Arial"/>
              <a:buNone/>
            </a:pPr>
            <a:r>
              <a:rPr lang="en-US"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Marconite</a:t>
            </a:r>
            <a:r>
              <a:rPr 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an earth enhance material was developed by Marconi company in UK, Company setup by </a:t>
            </a:r>
            <a:r>
              <a:rPr lang="en-US"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Guglielmo</a:t>
            </a:r>
            <a:r>
              <a:rPr 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Marconi, Nobel Prize winner for wireless telephony.</a:t>
            </a:r>
          </a:p>
          <a:p>
            <a:pPr algn="just" eaLnBrk="1" fontAlgn="auto" hangingPunct="1">
              <a:lnSpc>
                <a:spcPct val="150000"/>
              </a:lnSpc>
              <a:spcBef>
                <a:spcPts val="0"/>
              </a:spcBef>
              <a:spcAft>
                <a:spcPts val="0"/>
              </a:spcAft>
              <a:buClr>
                <a:srgbClr val="000000"/>
              </a:buClr>
              <a:buFont typeface="Arial"/>
              <a:buNone/>
            </a:pPr>
            <a:endParaRPr 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gn="just" eaLnBrk="1" fontAlgn="auto" hangingPunct="1">
              <a:lnSpc>
                <a:spcPct val="150000"/>
              </a:lnSpc>
              <a:spcBef>
                <a:spcPts val="0"/>
              </a:spcBef>
              <a:spcAft>
                <a:spcPts val="0"/>
              </a:spcAft>
              <a:buClr>
                <a:srgbClr val="000000"/>
              </a:buClr>
              <a:buFont typeface="Arial"/>
              <a:buNone/>
            </a:pPr>
            <a:r>
              <a:rPr lang="en-US"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Marconite</a:t>
            </a:r>
            <a:r>
              <a:rPr 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is an engineered product unlike the </a:t>
            </a:r>
            <a:r>
              <a:rPr lang="en-US"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Bentonite</a:t>
            </a:r>
            <a:r>
              <a:rPr 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Chemical </a:t>
            </a:r>
            <a:r>
              <a:rPr lang="en-US"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earthing</a:t>
            </a:r>
            <a:r>
              <a:rPr 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which is simply a natural clay</a:t>
            </a:r>
          </a:p>
        </p:txBody>
      </p:sp>
      <p:sp>
        <p:nvSpPr>
          <p:cNvPr id="34" name="Title 5"/>
          <p:cNvSpPr txBox="1">
            <a:spLocks/>
          </p:cNvSpPr>
          <p:nvPr/>
        </p:nvSpPr>
        <p:spPr>
          <a:xfrm>
            <a:off x="524844" y="4907551"/>
            <a:ext cx="5725081" cy="90870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eaLnBrk="1" fontAlgn="auto" hangingPunct="1"/>
            <a:r>
              <a:rPr lang="en-US" sz="22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Where other product fails, </a:t>
            </a:r>
            <a:br>
              <a:rPr lang="en-US" sz="22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br>
            <a:r>
              <a:rPr lang="en-US" sz="22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Earthing specialist rely upon </a:t>
            </a:r>
            <a:r>
              <a:rPr lang="en-US" sz="2200" b="1" kern="0" dirty="0" err="1">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rPr>
              <a:t>Marconite</a:t>
            </a:r>
            <a:endParaRPr lang="en-US" sz="22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099777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12" y="326998"/>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30" name="Right Triangle 29"/>
          <p:cNvSpPr/>
          <p:nvPr/>
        </p:nvSpPr>
        <p:spPr>
          <a:xfrm flipH="1">
            <a:off x="4560542" y="5796056"/>
            <a:ext cx="7629893" cy="1062003"/>
          </a:xfrm>
          <a:prstGeom prst="rtTriangle">
            <a:avLst/>
          </a:prstGeom>
          <a:solidFill>
            <a:srgbClr val="E3D4C7"/>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pic>
        <p:nvPicPr>
          <p:cNvPr id="32" name="Picture 31">
            <a:extLst>
              <a:ext uri="{FF2B5EF4-FFF2-40B4-BE49-F238E27FC236}">
                <a16:creationId xmlns:a16="http://schemas.microsoft.com/office/drawing/2014/main" id="{45306521-71DC-4D92-A28C-554A3E5C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3070" b="2364"/>
          <a:stretch/>
        </p:blipFill>
        <p:spPr>
          <a:xfrm>
            <a:off x="2481746" y="457200"/>
            <a:ext cx="6813860" cy="6096000"/>
          </a:xfrm>
          <a:prstGeom prst="rect">
            <a:avLst/>
          </a:prstGeom>
          <a:ln>
            <a:solidFill>
              <a:schemeClr val="tx1"/>
            </a:solidFill>
          </a:ln>
        </p:spPr>
      </p:pic>
      <p:sp>
        <p:nvSpPr>
          <p:cNvPr id="3" name="Oval 2"/>
          <p:cNvSpPr/>
          <p:nvPr/>
        </p:nvSpPr>
        <p:spPr>
          <a:xfrm>
            <a:off x="2894806" y="4191000"/>
            <a:ext cx="5943600" cy="457200"/>
          </a:xfrm>
          <a:prstGeom prst="ellipse">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p>
        </p:txBody>
      </p:sp>
    </p:spTree>
    <p:extLst>
      <p:ext uri="{BB962C8B-B14F-4D97-AF65-F5344CB8AC3E}">
        <p14:creationId xmlns:p14="http://schemas.microsoft.com/office/powerpoint/2010/main" val="11864964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 name="Flowchart: Process 24"/>
          <p:cNvSpPr/>
          <p:nvPr/>
        </p:nvSpPr>
        <p:spPr>
          <a:xfrm>
            <a:off x="73" y="2161956"/>
            <a:ext cx="12190413" cy="3526971"/>
          </a:xfrm>
          <a:prstGeom prst="flowChartProcess">
            <a:avLst/>
          </a:prstGeom>
          <a:ln>
            <a:noFill/>
          </a:ln>
        </p:spPr>
        <p:style>
          <a:lnRef idx="2">
            <a:schemeClr val="accent3">
              <a:shade val="50000"/>
            </a:schemeClr>
          </a:lnRef>
          <a:fillRef idx="1001">
            <a:schemeClr val="lt2"/>
          </a:fillRef>
          <a:effectRef idx="0">
            <a:schemeClr val="accent3"/>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72" y="327118"/>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9" name="Title 1"/>
          <p:cNvSpPr txBox="1">
            <a:spLocks/>
          </p:cNvSpPr>
          <p:nvPr/>
        </p:nvSpPr>
        <p:spPr>
          <a:xfrm>
            <a:off x="921986" y="2626898"/>
            <a:ext cx="4467614" cy="2659648"/>
          </a:xfrm>
          <a:prstGeom prst="rect">
            <a:avLst/>
          </a:prstGeom>
        </p:spPr>
        <p:txBody>
          <a:bodyPr/>
          <a:lstStyle/>
          <a:p>
            <a:pPr algn="ctr" eaLnBrk="1" fontAlgn="auto" hangingPunct="1">
              <a:lnSpc>
                <a:spcPct val="150000"/>
              </a:lnSpc>
              <a:spcBef>
                <a:spcPts val="0"/>
              </a:spcBef>
              <a:spcAft>
                <a:spcPts val="0"/>
              </a:spcAft>
              <a:buClr>
                <a:srgbClr val="000000"/>
              </a:buClr>
              <a:buFont typeface="Arial"/>
              <a:buNone/>
              <a:defRPr/>
            </a:pPr>
            <a:r>
              <a:rPr lang="en-US" altLang="en-US" sz="28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Channel Partners of</a:t>
            </a:r>
          </a:p>
          <a:p>
            <a:pPr algn="ctr" eaLnBrk="1" fontAlgn="auto" hangingPunct="1">
              <a:lnSpc>
                <a:spcPct val="150000"/>
              </a:lnSpc>
              <a:spcBef>
                <a:spcPts val="0"/>
              </a:spcBef>
              <a:spcAft>
                <a:spcPts val="0"/>
              </a:spcAft>
              <a:buClr>
                <a:srgbClr val="000000"/>
              </a:buClr>
              <a:buFont typeface="Arial"/>
              <a:buNone/>
              <a:defRPr/>
            </a:pPr>
            <a:r>
              <a:rPr lang="en-US" altLang="en-US" sz="3400" b="1" kern="0" spc="-100" dirty="0">
                <a:solidFill>
                  <a:srgbClr val="DBEFF9">
                    <a:lumMod val="50000"/>
                  </a:srgbClr>
                </a:solidFill>
                <a:latin typeface="Open Sans" panose="020B0606030504020204" pitchFamily="34" charset="0"/>
                <a:ea typeface="Open Sans" panose="020B0606030504020204" pitchFamily="34" charset="0"/>
                <a:cs typeface="Open Sans" panose="020B0606030504020204" pitchFamily="34" charset="0"/>
                <a:sym typeface="Arial"/>
              </a:rPr>
              <a:t>INTER-TECH</a:t>
            </a:r>
            <a:r>
              <a:rPr lang="en-US" altLang="en-US" sz="34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 </a:t>
            </a:r>
          </a:p>
          <a:p>
            <a:pPr algn="ctr" eaLnBrk="1" fontAlgn="auto" hangingPunct="1">
              <a:lnSpc>
                <a:spcPct val="150000"/>
              </a:lnSpc>
              <a:spcBef>
                <a:spcPts val="0"/>
              </a:spcBef>
              <a:spcAft>
                <a:spcPts val="0"/>
              </a:spcAft>
              <a:buClr>
                <a:srgbClr val="000000"/>
              </a:buClr>
              <a:buFont typeface="Arial"/>
              <a:buNone/>
              <a:defRPr/>
            </a:pPr>
            <a:r>
              <a:rPr lang="en-US" altLang="en-US" sz="2800" b="1" kern="0" spc="-10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in India</a:t>
            </a: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676" y="1150751"/>
            <a:ext cx="5342177" cy="5502854"/>
          </a:xfrm>
          <a:prstGeom prst="rect">
            <a:avLst/>
          </a:prstGeom>
        </p:spPr>
      </p:pic>
      <p:pic>
        <p:nvPicPr>
          <p:cNvPr id="20" name="Picture 19">
            <a:extLst>
              <a:ext uri="{FF2B5EF4-FFF2-40B4-BE49-F238E27FC236}">
                <a16:creationId xmlns:a16="http://schemas.microsoft.com/office/drawing/2014/main" id="{45306521-71DC-4D92-A28C-554A3E5C6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Tree>
    <p:extLst>
      <p:ext uri="{BB962C8B-B14F-4D97-AF65-F5344CB8AC3E}">
        <p14:creationId xmlns:p14="http://schemas.microsoft.com/office/powerpoint/2010/main" val="38472392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72" y="327120"/>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7" name="Rectangle 6"/>
          <p:cNvSpPr/>
          <p:nvPr/>
        </p:nvSpPr>
        <p:spPr>
          <a:xfrm>
            <a:off x="3904157" y="559342"/>
            <a:ext cx="4691891" cy="461665"/>
          </a:xfrm>
          <a:prstGeom prst="rect">
            <a:avLst/>
          </a:prstGeom>
        </p:spPr>
        <p:txBody>
          <a:bodyPr wrap="square">
            <a:spAutoFit/>
          </a:bodyPr>
          <a:lstStyle/>
          <a:p>
            <a:pPr algn="ctr" eaLnBrk="1" fontAlgn="auto" hangingPunct="1">
              <a:spcBef>
                <a:spcPts val="0"/>
              </a:spcBef>
              <a:spcAft>
                <a:spcPts val="0"/>
              </a:spcAft>
              <a:buClr>
                <a:srgbClr val="000000"/>
              </a:buClr>
              <a:buFont typeface="Arial"/>
              <a:buNone/>
              <a:defRPr/>
            </a:pPr>
            <a:r>
              <a:rPr lang="en-US" sz="24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Provides you </a:t>
            </a:r>
            <a:r>
              <a:rPr lang="en-US" sz="2400" b="1" kern="0" dirty="0" err="1">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Earthing</a:t>
            </a:r>
            <a:r>
              <a:rPr lang="en-US" sz="24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 for</a:t>
            </a:r>
          </a:p>
        </p:txBody>
      </p:sp>
      <p:sp>
        <p:nvSpPr>
          <p:cNvPr id="9" name="Right Triangle 8"/>
          <p:cNvSpPr/>
          <p:nvPr/>
        </p:nvSpPr>
        <p:spPr>
          <a:xfrm flipH="1">
            <a:off x="5017987" y="3923595"/>
            <a:ext cx="7172496" cy="2927259"/>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buClr>
                <a:srgbClr val="000000"/>
              </a:buClr>
              <a:buFont typeface="Arial"/>
              <a:buNone/>
            </a:pPr>
            <a:endParaRPr lang="en-IN" sz="1400" kern="0">
              <a:solidFill>
                <a:srgbClr val="FFFFFF"/>
              </a:solidFill>
              <a:sym typeface="Arial"/>
            </a:endParaRPr>
          </a:p>
        </p:txBody>
      </p:sp>
      <p:sp>
        <p:nvSpPr>
          <p:cNvPr id="40" name="Rectangle 39"/>
          <p:cNvSpPr/>
          <p:nvPr/>
        </p:nvSpPr>
        <p:spPr>
          <a:xfrm>
            <a:off x="1384164" y="3558963"/>
            <a:ext cx="9422237" cy="1200329"/>
          </a:xfrm>
          <a:prstGeom prst="rect">
            <a:avLst/>
          </a:prstGeom>
        </p:spPr>
        <p:txBody>
          <a:bodyPr wrap="square">
            <a:spAutoFit/>
          </a:bodyPr>
          <a:lstStyle/>
          <a:p>
            <a:pPr algn="ctr" eaLnBrk="1" fontAlgn="auto" hangingPunct="1">
              <a:lnSpc>
                <a:spcPct val="150000"/>
              </a:lnSpc>
              <a:spcBef>
                <a:spcPts val="0"/>
              </a:spcBef>
              <a:spcAft>
                <a:spcPts val="0"/>
              </a:spcAft>
              <a:buClr>
                <a:srgbClr val="000000"/>
              </a:buClr>
              <a:buFont typeface="Arial"/>
              <a:buNone/>
              <a:defRPr/>
            </a:pPr>
            <a:r>
              <a:rPr lang="en-US" sz="24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Where other materials fail,</a:t>
            </a:r>
          </a:p>
          <a:p>
            <a:pPr algn="ctr" eaLnBrk="1" fontAlgn="auto" hangingPunct="1">
              <a:lnSpc>
                <a:spcPct val="150000"/>
              </a:lnSpc>
              <a:spcBef>
                <a:spcPts val="0"/>
              </a:spcBef>
              <a:spcAft>
                <a:spcPts val="0"/>
              </a:spcAft>
              <a:buClr>
                <a:srgbClr val="000000"/>
              </a:buClr>
              <a:buFont typeface="Arial"/>
              <a:buNone/>
              <a:defRPr/>
            </a:pPr>
            <a:r>
              <a:rPr lang="en-US" sz="2400" b="1" kern="0" dirty="0" err="1">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Earthing</a:t>
            </a:r>
            <a:r>
              <a:rPr lang="en-US" sz="2400" b="1" kern="0" dirty="0">
                <a:solidFill>
                  <a:srgbClr val="17406D">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 specialists rely upon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5022" y="1145559"/>
            <a:ext cx="2970893" cy="2347798"/>
          </a:xfrm>
          <a:prstGeom prst="rect">
            <a:avLst/>
          </a:prstGeom>
        </p:spPr>
      </p:pic>
      <p:pic>
        <p:nvPicPr>
          <p:cNvPr id="19" name="Picture 18">
            <a:extLst>
              <a:ext uri="{FF2B5EF4-FFF2-40B4-BE49-F238E27FC236}">
                <a16:creationId xmlns:a16="http://schemas.microsoft.com/office/drawing/2014/main" id="{BAC7AB87-5049-4A5E-8E41-B9F4C1EBF24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9970" r="93304">
                        <a14:foregroundMark x1="46131" y1="34348" x2="46131" y2="34348"/>
                        <a14:foregroundMark x1="60863" y1="33043" x2="60863" y2="33043"/>
                        <a14:foregroundMark x1="71131" y1="33043" x2="71131" y2="33043"/>
                        <a14:foregroundMark x1="79167" y1="36522" x2="79167" y2="36522"/>
                        <a14:foregroundMark x1="78720" y1="20870" x2="78720" y2="20870"/>
                        <a14:foregroundMark x1="83036" y1="30435" x2="83036" y2="30435"/>
                        <a14:foregroundMark x1="93304" y1="36957" x2="93304" y2="36957"/>
                        <a14:foregroundMark x1="84524" y1="30435" x2="84524" y2="30435"/>
                        <a14:foregroundMark x1="79464" y1="28261" x2="79464" y2="28261"/>
                        <a14:foregroundMark x1="80060" y1="20870" x2="80060" y2="20870"/>
                        <a14:foregroundMark x1="74702" y1="30000" x2="74702" y2="30000"/>
                        <a14:foregroundMark x1="64732" y1="29130" x2="64732" y2="29130"/>
                        <a14:foregroundMark x1="55060" y1="30870" x2="55060" y2="30870"/>
                        <a14:foregroundMark x1="48363" y1="29130" x2="48363" y2="29130"/>
                        <a14:foregroundMark x1="42262" y1="34783" x2="42262" y2="34783"/>
                        <a14:foregroundMark x1="30357" y1="22609" x2="30357" y2="22609"/>
                        <a14:backgroundMark x1="8780" y1="14783" x2="8780" y2="14783"/>
                        <a14:backgroundMark x1="64583" y1="72174" x2="64583" y2="72174"/>
                      </a14:backgroundRemoval>
                    </a14:imgEffect>
                  </a14:imgLayer>
                </a14:imgProps>
              </a:ext>
              <a:ext uri="{28A0092B-C50C-407E-A947-70E740481C1C}">
                <a14:useLocalDpi xmlns:a14="http://schemas.microsoft.com/office/drawing/2010/main" val="0"/>
              </a:ext>
            </a:extLst>
          </a:blip>
          <a:stretch>
            <a:fillRect/>
          </a:stretch>
        </p:blipFill>
        <p:spPr>
          <a:xfrm>
            <a:off x="4096376" y="4844863"/>
            <a:ext cx="4012248" cy="1549038"/>
          </a:xfrm>
          <a:prstGeom prst="rect">
            <a:avLst/>
          </a:prstGeom>
        </p:spPr>
      </p:pic>
      <p:pic>
        <p:nvPicPr>
          <p:cNvPr id="20" name="Picture 19">
            <a:extLst>
              <a:ext uri="{FF2B5EF4-FFF2-40B4-BE49-F238E27FC236}">
                <a16:creationId xmlns:a16="http://schemas.microsoft.com/office/drawing/2014/main" id="{45306521-71DC-4D92-A28C-554A3E5C60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96" y="298369"/>
            <a:ext cx="2290652" cy="884254"/>
          </a:xfrm>
          <a:prstGeom prst="rect">
            <a:avLst/>
          </a:prstGeom>
        </p:spPr>
      </p:pic>
    </p:spTree>
    <p:extLst>
      <p:ext uri="{BB962C8B-B14F-4D97-AF65-F5344CB8AC3E}">
        <p14:creationId xmlns:p14="http://schemas.microsoft.com/office/powerpoint/2010/main" val="4343110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pSp>
        <p:nvGrpSpPr>
          <p:cNvPr id="10" name="Group 9"/>
          <p:cNvGrpSpPr/>
          <p:nvPr/>
        </p:nvGrpSpPr>
        <p:grpSpPr>
          <a:xfrm>
            <a:off x="375865" y="6199677"/>
            <a:ext cx="1626880" cy="419464"/>
            <a:chOff x="375913" y="6199677"/>
            <a:chExt cx="1627092" cy="419464"/>
          </a:xfrm>
        </p:grpSpPr>
        <p:grpSp>
          <p:nvGrpSpPr>
            <p:cNvPr id="13" name="Shape 213"/>
            <p:cNvGrpSpPr/>
            <p:nvPr/>
          </p:nvGrpSpPr>
          <p:grpSpPr>
            <a:xfrm>
              <a:off x="375913" y="6510099"/>
              <a:ext cx="1627092" cy="103499"/>
              <a:chOff x="1" y="1671514"/>
              <a:chExt cx="1627092" cy="103498"/>
            </a:xfrm>
          </p:grpSpPr>
          <p:sp>
            <p:nvSpPr>
              <p:cNvPr id="15" name="Shape 214"/>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6" name="Shape 215"/>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sp>
            <p:nvSpPr>
              <p:cNvPr id="17" name="Shape 216"/>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eaLnBrk="1" fontAlgn="auto" hangingPunct="1">
                  <a:spcBef>
                    <a:spcPts val="0"/>
                  </a:spcBef>
                  <a:spcAft>
                    <a:spcPts val="0"/>
                  </a:spcAft>
                  <a:buClr>
                    <a:srgbClr val="000000"/>
                  </a:buClr>
                  <a:buFont typeface="Arial"/>
                  <a:buNone/>
                </a:pPr>
                <a:endParaRPr kern="0">
                  <a:solidFill>
                    <a:srgbClr val="FFFFFF"/>
                  </a:solidFill>
                  <a:latin typeface="Open Sans"/>
                  <a:ea typeface="Open Sans"/>
                  <a:cs typeface="Open Sans"/>
                  <a:sym typeface="Open Sans"/>
                </a:endParaRPr>
              </a:p>
            </p:txBody>
          </p:sp>
        </p:grpSp>
        <p:sp>
          <p:nvSpPr>
            <p:cNvPr id="14" name="Shape 217"/>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eaLnBrk="1" fontAlgn="auto" hangingPunct="1">
                <a:lnSpc>
                  <a:spcPct val="150000"/>
                </a:lnSpc>
                <a:spcBef>
                  <a:spcPts val="0"/>
                </a:spcBef>
                <a:spcAft>
                  <a:spcPts val="0"/>
                </a:spcAft>
                <a:buClr>
                  <a:srgbClr val="000000"/>
                </a:buClr>
                <a:buFont typeface="Arial"/>
                <a:buNone/>
              </a:pPr>
              <a:r>
                <a:rPr lang="en-US" sz="1050" kern="0" dirty="0">
                  <a:solidFill>
                    <a:srgbClr val="595959"/>
                  </a:solidFill>
                  <a:latin typeface="Open Sans"/>
                  <a:ea typeface="Open Sans"/>
                  <a:cs typeface="Open Sans"/>
                  <a:sym typeface="Open Sans"/>
                </a:rPr>
                <a:t>www.intertech.com.co</a:t>
              </a:r>
              <a:endParaRPr sz="1000" kern="0" dirty="0">
                <a:solidFill>
                  <a:srgbClr val="595959"/>
                </a:solidFill>
                <a:latin typeface="Open Sans"/>
                <a:ea typeface="Open Sans"/>
                <a:cs typeface="Open Sans"/>
                <a:sym typeface="Open Sans"/>
              </a:endParaRPr>
            </a:p>
          </p:txBody>
        </p:sp>
      </p:grpSp>
      <p:sp>
        <p:nvSpPr>
          <p:cNvPr id="11" name="Round Diagonal Corner Rectangle 7">
            <a:extLst>
              <a:ext uri="{FF2B5EF4-FFF2-40B4-BE49-F238E27FC236}">
                <a16:creationId xmlns:a16="http://schemas.microsoft.com/office/drawing/2014/main" id="{62015C73-9A5C-40D7-975B-80C2DCF0482D}"/>
              </a:ext>
            </a:extLst>
          </p:cNvPr>
          <p:cNvSpPr/>
          <p:nvPr/>
        </p:nvSpPr>
        <p:spPr>
          <a:xfrm>
            <a:off x="9524673" y="327124"/>
            <a:ext cx="2406199"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algn="ctr">
              <a:defRPr/>
            </a:pPr>
            <a:r>
              <a:rPr lang="en-US" sz="3800" spc="130" dirty="0">
                <a:solidFill>
                  <a:srgbClr val="7030A0"/>
                </a:solidFill>
                <a:latin typeface="Haettenschweiler" pitchFamily="34" charset="0"/>
                <a:sym typeface="Arial"/>
              </a:rPr>
              <a:t>INTER-TECH</a:t>
            </a:r>
          </a:p>
        </p:txBody>
      </p:sp>
      <p:sp>
        <p:nvSpPr>
          <p:cNvPr id="18" name="Title 1"/>
          <p:cNvSpPr txBox="1">
            <a:spLocks/>
          </p:cNvSpPr>
          <p:nvPr/>
        </p:nvSpPr>
        <p:spPr>
          <a:xfrm>
            <a:off x="323486" y="581944"/>
            <a:ext cx="7343860"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pPr>
              <a:buClr>
                <a:srgbClr val="000000"/>
              </a:buClr>
              <a:buFont typeface="Arial"/>
              <a:buNone/>
            </a:pPr>
            <a:endParaRPr lang="en-US" sz="2600" b="1" dirty="0">
              <a:solidFill>
                <a:srgbClr val="DBEFF9"/>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7" name="Picture 26">
            <a:extLst>
              <a:ext uri="{FF2B5EF4-FFF2-40B4-BE49-F238E27FC236}">
                <a16:creationId xmlns:a16="http://schemas.microsoft.com/office/drawing/2014/main" id="{1AB722B5-D3C2-4895-B8F0-1587A72A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134" y="223419"/>
            <a:ext cx="2290355" cy="884254"/>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11" t="4859" r="611" b="24538"/>
          <a:stretch/>
        </p:blipFill>
        <p:spPr>
          <a:xfrm>
            <a:off x="-74322" y="1269631"/>
            <a:ext cx="12264831" cy="485890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8586" y="2525163"/>
            <a:ext cx="2478979" cy="2418978"/>
          </a:xfrm>
          <a:prstGeom prst="rect">
            <a:avLst/>
          </a:prstGeom>
        </p:spPr>
      </p:pic>
    </p:spTree>
    <p:extLst>
      <p:ext uri="{BB962C8B-B14F-4D97-AF65-F5344CB8AC3E}">
        <p14:creationId xmlns:p14="http://schemas.microsoft.com/office/powerpoint/2010/main" val="5987839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1066027" y="2081212"/>
            <a:ext cx="10857087" cy="3557588"/>
          </a:xfrm>
        </p:spPr>
        <p:txBody>
          <a:bodyPr>
            <a:normAutofit fontScale="92500" lnSpcReduction="20000"/>
          </a:bodyPr>
          <a:lstStyle/>
          <a:p>
            <a:pPr eaLnBrk="1" hangingPunct="1">
              <a:lnSpc>
                <a:spcPct val="200000"/>
              </a:lnSpc>
              <a:spcBef>
                <a:spcPts val="725"/>
              </a:spcBef>
              <a:buClrTx/>
            </a:pPr>
            <a:r>
              <a:rPr lang="en-US" altLang="en-US" sz="2400" b="1" dirty="0">
                <a:latin typeface="Verdana" panose="020B0604030504040204" pitchFamily="34" charset="0"/>
                <a:ea typeface="Verdana" panose="020B0604030504040204" pitchFamily="34" charset="0"/>
                <a:cs typeface="Verdana" panose="020B0604030504040204" pitchFamily="34" charset="0"/>
              </a:rPr>
              <a:t>Very fine powder for making excellent surface contact.</a:t>
            </a:r>
          </a:p>
          <a:p>
            <a:pPr eaLnBrk="1" hangingPunct="1">
              <a:lnSpc>
                <a:spcPct val="200000"/>
              </a:lnSpc>
              <a:spcBef>
                <a:spcPts val="725"/>
              </a:spcBef>
              <a:buClrTx/>
            </a:pPr>
            <a:r>
              <a:rPr lang="en-US" altLang="en-US" sz="2400" b="1" dirty="0">
                <a:latin typeface="Verdana" panose="020B0604030504040204" pitchFamily="34" charset="0"/>
                <a:ea typeface="Verdana" panose="020B0604030504040204" pitchFamily="34" charset="0"/>
                <a:cs typeface="Verdana" panose="020B0604030504040204" pitchFamily="34" charset="0"/>
              </a:rPr>
              <a:t>Resistant to Corrosion, </a:t>
            </a:r>
          </a:p>
          <a:p>
            <a:pPr eaLnBrk="1" hangingPunct="1">
              <a:lnSpc>
                <a:spcPct val="200000"/>
              </a:lnSpc>
              <a:spcBef>
                <a:spcPts val="725"/>
              </a:spcBef>
              <a:buClrTx/>
            </a:pPr>
            <a:r>
              <a:rPr lang="en-US" altLang="en-US" sz="2400" b="1" dirty="0">
                <a:latin typeface="Verdana" panose="020B0604030504040204" pitchFamily="34" charset="0"/>
                <a:ea typeface="Verdana" panose="020B0604030504040204" pitchFamily="34" charset="0"/>
                <a:cs typeface="Verdana" panose="020B0604030504040204" pitchFamily="34" charset="0"/>
              </a:rPr>
              <a:t>Environmentally safe.</a:t>
            </a:r>
          </a:p>
          <a:p>
            <a:pPr eaLnBrk="1" hangingPunct="1">
              <a:lnSpc>
                <a:spcPct val="200000"/>
              </a:lnSpc>
              <a:spcBef>
                <a:spcPts val="725"/>
              </a:spcBef>
              <a:buClrTx/>
            </a:pPr>
            <a:r>
              <a:rPr lang="en-US" altLang="en-US" sz="2400" b="1" dirty="0">
                <a:latin typeface="Verdana" panose="020B0604030504040204" pitchFamily="34" charset="0"/>
                <a:ea typeface="Verdana" panose="020B0604030504040204" pitchFamily="34" charset="0"/>
                <a:cs typeface="Verdana" panose="020B0604030504040204" pitchFamily="34" charset="0"/>
              </a:rPr>
              <a:t>pH Inert</a:t>
            </a:r>
          </a:p>
          <a:p>
            <a:pPr eaLnBrk="1" hangingPunct="1">
              <a:lnSpc>
                <a:spcPct val="200000"/>
              </a:lnSpc>
              <a:spcBef>
                <a:spcPts val="725"/>
              </a:spcBef>
              <a:buClrTx/>
            </a:pPr>
            <a:r>
              <a:rPr lang="en-US" altLang="en-US" sz="2400" b="1" dirty="0">
                <a:latin typeface="Verdana" panose="020B0604030504040204" pitchFamily="34" charset="0"/>
                <a:ea typeface="Verdana" panose="020B0604030504040204" pitchFamily="34" charset="0"/>
                <a:cs typeface="Verdana" panose="020B0604030504040204" pitchFamily="34" charset="0"/>
              </a:rPr>
              <a:t>Mechanically Strong</a:t>
            </a:r>
          </a:p>
          <a:p>
            <a:pPr eaLnBrk="1" hangingPunct="1"/>
            <a:endParaRPr lang="en-US" altLang="en-US" sz="2400" dirty="0"/>
          </a:p>
        </p:txBody>
      </p:sp>
      <p:sp>
        <p:nvSpPr>
          <p:cNvPr id="20485" name="Slide Number Placeholder 3"/>
          <p:cNvSpPr>
            <a:spLocks noGrp="1"/>
          </p:cNvSpPr>
          <p:nvPr>
            <p:ph type="sldNum" sz="quarter" idx="12"/>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2AE1167E-F224-4E0F-ADBA-F57D88062350}" type="slidenum">
              <a:rPr lang="en-US" altLang="en-US">
                <a:solidFill>
                  <a:srgbClr val="FFFFFF"/>
                </a:solidFill>
              </a:rPr>
              <a:pPr/>
              <a:t>9</a:t>
            </a:fld>
            <a:endParaRPr lang="en-US" altLang="en-US">
              <a:solidFill>
                <a:srgbClr val="FFFFFF"/>
              </a:solidFill>
            </a:endParaRPr>
          </a:p>
        </p:txBody>
      </p:sp>
      <p:sp>
        <p:nvSpPr>
          <p:cNvPr id="7" name="Title 1"/>
          <p:cNvSpPr txBox="1">
            <a:spLocks/>
          </p:cNvSpPr>
          <p:nvPr/>
        </p:nvSpPr>
        <p:spPr>
          <a:xfrm>
            <a:off x="456408" y="1143032"/>
            <a:ext cx="11124486" cy="758825"/>
          </a:xfrm>
          <a:prstGeom prst="rect">
            <a:avLst/>
          </a:prstGeom>
        </p:spPr>
        <p:txBody>
          <a:bodyPr vert="horz" lIns="91440" tIns="45720" rIns="91440" bIns="45720" rtlCol="0" anchor="ctr">
            <a:noAutofit/>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entury Gothic" pitchFamily="34" charset="0"/>
              </a:defRPr>
            </a:lvl2pPr>
            <a:lvl3pPr algn="l" rtl="0" eaLnBrk="0" fontAlgn="base" hangingPunct="0">
              <a:spcBef>
                <a:spcPct val="0"/>
              </a:spcBef>
              <a:spcAft>
                <a:spcPct val="0"/>
              </a:spcAft>
              <a:defRPr sz="4600">
                <a:solidFill>
                  <a:schemeClr val="tx2"/>
                </a:solidFill>
                <a:latin typeface="Century Gothic" pitchFamily="34" charset="0"/>
              </a:defRPr>
            </a:lvl3pPr>
            <a:lvl4pPr algn="l" rtl="0" eaLnBrk="0" fontAlgn="base" hangingPunct="0">
              <a:spcBef>
                <a:spcPct val="0"/>
              </a:spcBef>
              <a:spcAft>
                <a:spcPct val="0"/>
              </a:spcAft>
              <a:defRPr sz="4600">
                <a:solidFill>
                  <a:schemeClr val="tx2"/>
                </a:solidFill>
                <a:latin typeface="Century Gothic" pitchFamily="34" charset="0"/>
              </a:defRPr>
            </a:lvl4pPr>
            <a:lvl5pPr algn="l" rtl="0" eaLnBrk="0" fontAlgn="base" hangingPunct="0">
              <a:spcBef>
                <a:spcPct val="0"/>
              </a:spcBef>
              <a:spcAft>
                <a:spcPct val="0"/>
              </a:spcAft>
              <a:defRPr sz="4600">
                <a:solidFill>
                  <a:schemeClr val="tx2"/>
                </a:solidFill>
                <a:latin typeface="Century Gothic" pitchFamily="34" charset="0"/>
              </a:defRPr>
            </a:lvl5pPr>
            <a:lvl6pPr marL="457200" algn="l" rtl="0" fontAlgn="base">
              <a:spcBef>
                <a:spcPct val="0"/>
              </a:spcBef>
              <a:spcAft>
                <a:spcPct val="0"/>
              </a:spcAft>
              <a:defRPr sz="4600">
                <a:solidFill>
                  <a:schemeClr val="tx2"/>
                </a:solidFill>
                <a:latin typeface="Century Gothic" pitchFamily="34" charset="0"/>
              </a:defRPr>
            </a:lvl6pPr>
            <a:lvl7pPr marL="914400" algn="l" rtl="0" fontAlgn="base">
              <a:spcBef>
                <a:spcPct val="0"/>
              </a:spcBef>
              <a:spcAft>
                <a:spcPct val="0"/>
              </a:spcAft>
              <a:defRPr sz="4600">
                <a:solidFill>
                  <a:schemeClr val="tx2"/>
                </a:solidFill>
                <a:latin typeface="Century Gothic" pitchFamily="34" charset="0"/>
              </a:defRPr>
            </a:lvl7pPr>
            <a:lvl8pPr marL="1371600" algn="l" rtl="0" fontAlgn="base">
              <a:spcBef>
                <a:spcPct val="0"/>
              </a:spcBef>
              <a:spcAft>
                <a:spcPct val="0"/>
              </a:spcAft>
              <a:defRPr sz="4600">
                <a:solidFill>
                  <a:schemeClr val="tx2"/>
                </a:solidFill>
                <a:latin typeface="Century Gothic" pitchFamily="34" charset="0"/>
              </a:defRPr>
            </a:lvl8pPr>
            <a:lvl9pPr marL="1828800" algn="l" rtl="0" fontAlgn="base">
              <a:spcBef>
                <a:spcPct val="0"/>
              </a:spcBef>
              <a:spcAft>
                <a:spcPct val="0"/>
              </a:spcAft>
              <a:defRPr sz="4600">
                <a:solidFill>
                  <a:schemeClr val="tx2"/>
                </a:solidFill>
                <a:latin typeface="Century Gothic" pitchFamily="34" charset="0"/>
              </a:defRPr>
            </a:lvl9pPr>
          </a:lstStyle>
          <a:p>
            <a:r>
              <a:rPr lang="en-US" sz="3600" b="1" dirty="0"/>
              <a:t>Conductive Concrete Marconite as Earth Enhancing Material</a:t>
            </a:r>
            <a:endParaRPr lang="en-US" altLang="en-US" sz="3600" b="1" dirty="0"/>
          </a:p>
        </p:txBody>
      </p:sp>
      <p:grpSp>
        <p:nvGrpSpPr>
          <p:cNvPr id="8" name="Group 7">
            <a:extLst>
              <a:ext uri="{FF2B5EF4-FFF2-40B4-BE49-F238E27FC236}">
                <a16:creationId xmlns:a16="http://schemas.microsoft.com/office/drawing/2014/main" id="{5DE825FF-3CB0-4564-83DE-1ACDD041E10E}"/>
              </a:ext>
            </a:extLst>
          </p:cNvPr>
          <p:cNvGrpSpPr/>
          <p:nvPr/>
        </p:nvGrpSpPr>
        <p:grpSpPr>
          <a:xfrm>
            <a:off x="191103" y="298369"/>
            <a:ext cx="11741267" cy="6320772"/>
            <a:chOff x="191082" y="298369"/>
            <a:chExt cx="11741267" cy="6320772"/>
          </a:xfrm>
        </p:grpSpPr>
        <p:grpSp>
          <p:nvGrpSpPr>
            <p:cNvPr id="9" name="Shape 213">
              <a:extLst>
                <a:ext uri="{FF2B5EF4-FFF2-40B4-BE49-F238E27FC236}">
                  <a16:creationId xmlns:a16="http://schemas.microsoft.com/office/drawing/2014/main" id="{347E342C-0EC0-4E90-BF1E-947436E3FED9}"/>
                </a:ext>
              </a:extLst>
            </p:cNvPr>
            <p:cNvGrpSpPr/>
            <p:nvPr/>
          </p:nvGrpSpPr>
          <p:grpSpPr>
            <a:xfrm>
              <a:off x="375913" y="6510099"/>
              <a:ext cx="1627092" cy="103499"/>
              <a:chOff x="1" y="1671514"/>
              <a:chExt cx="1627092" cy="103498"/>
            </a:xfrm>
          </p:grpSpPr>
          <p:sp>
            <p:nvSpPr>
              <p:cNvPr id="13" name="Shape 214">
                <a:extLst>
                  <a:ext uri="{FF2B5EF4-FFF2-40B4-BE49-F238E27FC236}">
                    <a16:creationId xmlns:a16="http://schemas.microsoft.com/office/drawing/2014/main" id="{BD9AEA69-4F92-4CDD-B328-772230004B8A}"/>
                  </a:ext>
                </a:extLst>
              </p:cNvPr>
              <p:cNvSpPr/>
              <p:nvPr/>
            </p:nvSpPr>
            <p:spPr>
              <a:xfrm>
                <a:off x="1" y="1671514"/>
                <a:ext cx="542364" cy="103498"/>
              </a:xfrm>
              <a:prstGeom prst="rect">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4" name="Shape 215">
                <a:extLst>
                  <a:ext uri="{FF2B5EF4-FFF2-40B4-BE49-F238E27FC236}">
                    <a16:creationId xmlns:a16="http://schemas.microsoft.com/office/drawing/2014/main" id="{9714E472-F61F-4BA5-A0D1-889726A6B00C}"/>
                  </a:ext>
                </a:extLst>
              </p:cNvPr>
              <p:cNvSpPr/>
              <p:nvPr/>
            </p:nvSpPr>
            <p:spPr>
              <a:xfrm>
                <a:off x="542365" y="1671514"/>
                <a:ext cx="542364" cy="103498"/>
              </a:xfrm>
              <a:prstGeom prst="rect">
                <a:avLst/>
              </a:prstGeom>
              <a:solidFill>
                <a:schemeClr val="accent2"/>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sp>
            <p:nvSpPr>
              <p:cNvPr id="15" name="Shape 216">
                <a:extLst>
                  <a:ext uri="{FF2B5EF4-FFF2-40B4-BE49-F238E27FC236}">
                    <a16:creationId xmlns:a16="http://schemas.microsoft.com/office/drawing/2014/main" id="{BC6EBDA9-232E-4589-8605-FD8FA1D1E385}"/>
                  </a:ext>
                </a:extLst>
              </p:cNvPr>
              <p:cNvSpPr/>
              <p:nvPr/>
            </p:nvSpPr>
            <p:spPr>
              <a:xfrm>
                <a:off x="1084729" y="1671514"/>
                <a:ext cx="542364" cy="103498"/>
              </a:xfrm>
              <a:prstGeom prst="rect">
                <a:avLst/>
              </a:prstGeom>
              <a:solidFill>
                <a:schemeClr val="accent3"/>
              </a:solidFill>
              <a:ln>
                <a:noFill/>
              </a:ln>
            </p:spPr>
            <p:txBody>
              <a:bodyPr spcFirstLastPara="1" wrap="square" lIns="91425" tIns="45700" rIns="91425" bIns="45700" anchor="ctr" anchorCtr="0">
                <a:noAutofit/>
              </a:bodyPr>
              <a:lstStyle/>
              <a:p>
                <a:pPr algn="ctr"/>
                <a:endParaRPr sz="1800">
                  <a:solidFill>
                    <a:schemeClr val="lt1"/>
                  </a:solidFill>
                  <a:latin typeface="Open Sans"/>
                  <a:ea typeface="Open Sans"/>
                  <a:cs typeface="Open Sans"/>
                  <a:sym typeface="Open Sans"/>
                </a:endParaRPr>
              </a:p>
            </p:txBody>
          </p:sp>
        </p:grpSp>
        <p:sp>
          <p:nvSpPr>
            <p:cNvPr id="10" name="Shape 217">
              <a:extLst>
                <a:ext uri="{FF2B5EF4-FFF2-40B4-BE49-F238E27FC236}">
                  <a16:creationId xmlns:a16="http://schemas.microsoft.com/office/drawing/2014/main" id="{D19031EA-2AAC-4D03-860B-0C1FAC6D2B1A}"/>
                </a:ext>
              </a:extLst>
            </p:cNvPr>
            <p:cNvSpPr txBox="1"/>
            <p:nvPr/>
          </p:nvSpPr>
          <p:spPr>
            <a:xfrm>
              <a:off x="390904" y="6199677"/>
              <a:ext cx="1612101" cy="419464"/>
            </a:xfrm>
            <a:prstGeom prst="rect">
              <a:avLst/>
            </a:prstGeom>
            <a:noFill/>
            <a:ln>
              <a:noFill/>
            </a:ln>
          </p:spPr>
          <p:txBody>
            <a:bodyPr spcFirstLastPara="1" wrap="square" lIns="91425" tIns="45700" rIns="91425" bIns="45700" anchor="t" anchorCtr="0">
              <a:noAutofit/>
            </a:bodyPr>
            <a:lstStyle/>
            <a:p>
              <a:pPr algn="ctr">
                <a:lnSpc>
                  <a:spcPct val="150000"/>
                </a:lnSpc>
              </a:pPr>
              <a:r>
                <a:rPr lang="en-US" sz="1050" dirty="0">
                  <a:solidFill>
                    <a:srgbClr val="595959"/>
                  </a:solidFill>
                  <a:latin typeface="Open Sans"/>
                  <a:ea typeface="Open Sans"/>
                  <a:cs typeface="Open Sans"/>
                  <a:sym typeface="Open Sans"/>
                </a:rPr>
                <a:t>www.intertech.com.co</a:t>
              </a:r>
              <a:endParaRPr sz="1000" dirty="0">
                <a:solidFill>
                  <a:srgbClr val="595959"/>
                </a:solidFill>
                <a:latin typeface="Open Sans"/>
                <a:ea typeface="Open Sans"/>
                <a:cs typeface="Open Sans"/>
                <a:sym typeface="Open Sans"/>
              </a:endParaRPr>
            </a:p>
          </p:txBody>
        </p:sp>
        <p:sp>
          <p:nvSpPr>
            <p:cNvPr id="11" name="Round Diagonal Corner Rectangle 7">
              <a:extLst>
                <a:ext uri="{FF2B5EF4-FFF2-40B4-BE49-F238E27FC236}">
                  <a16:creationId xmlns:a16="http://schemas.microsoft.com/office/drawing/2014/main" id="{42C2B85B-0606-4C44-86DD-79E49F089906}"/>
                </a:ext>
              </a:extLst>
            </p:cNvPr>
            <p:cNvSpPr/>
            <p:nvPr/>
          </p:nvSpPr>
          <p:spPr>
            <a:xfrm>
              <a:off x="9525837" y="326939"/>
              <a:ext cx="2406512" cy="632265"/>
            </a:xfrm>
            <a:prstGeom prst="round2DiagRect">
              <a:avLst>
                <a:gd name="adj1" fmla="val 33725"/>
                <a:gd name="adj2" fmla="val 0"/>
              </a:avLst>
            </a:prstGeom>
            <a:solidFill>
              <a:srgbClr val="FFFFFF"/>
            </a:solidFill>
            <a:ln w="40000" cap="flat" cmpd="sng" algn="ctr">
              <a:solidFill>
                <a:srgbClr val="A5A5A5">
                  <a:shade val="50000"/>
                </a:srgbClr>
              </a:solidFill>
              <a:prstDash val="solid"/>
            </a:ln>
            <a:effectLst/>
          </p:spPr>
          <p:txBody>
            <a:bodyPr anchor="ctr"/>
            <a:lstStyle/>
            <a:p>
              <a:pPr marL="114300" marR="0" lvl="0" indent="0" algn="ctr" defTabSz="914400" eaLnBrk="0" fontAlgn="base" latinLnBrk="0" hangingPunct="0">
                <a:lnSpc>
                  <a:spcPct val="100000"/>
                </a:lnSpc>
                <a:spcBef>
                  <a:spcPct val="0"/>
                </a:spcBef>
                <a:spcAft>
                  <a:spcPct val="0"/>
                </a:spcAft>
                <a:buClrTx/>
                <a:buSzTx/>
                <a:buFontTx/>
                <a:buNone/>
                <a:tabLst/>
                <a:defRPr/>
              </a:pPr>
              <a:r>
                <a:rPr kumimoji="0" lang="en-US" sz="3800" b="0" i="0" u="none" strike="noStrike" kern="1200" cap="none" spc="130" normalizeH="0" noProof="0" dirty="0">
                  <a:ln>
                    <a:noFill/>
                  </a:ln>
                  <a:solidFill>
                    <a:srgbClr val="7030A0"/>
                  </a:solidFill>
                  <a:effectLst/>
                  <a:uLnTx/>
                  <a:uFillTx/>
                  <a:latin typeface="Haettenschweiler" pitchFamily="34" charset="0"/>
                  <a:ea typeface="+mn-ea"/>
                  <a:cs typeface="+mn-cs"/>
                </a:rPr>
                <a:t>INTER-TECH</a:t>
              </a:r>
            </a:p>
          </p:txBody>
        </p:sp>
        <p:pic>
          <p:nvPicPr>
            <p:cNvPr id="12" name="Picture 11">
              <a:extLst>
                <a:ext uri="{FF2B5EF4-FFF2-40B4-BE49-F238E27FC236}">
                  <a16:creationId xmlns:a16="http://schemas.microsoft.com/office/drawing/2014/main" id="{45306521-71DC-4D92-A28C-554A3E5C60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82" y="298369"/>
              <a:ext cx="2290653" cy="884254"/>
            </a:xfrm>
            <a:prstGeom prst="rect">
              <a:avLst/>
            </a:prstGeom>
          </p:spPr>
        </p:pic>
      </p:grpSp>
    </p:spTree>
    <p:extLst>
      <p:ext uri="{BB962C8B-B14F-4D97-AF65-F5344CB8AC3E}">
        <p14:creationId xmlns:p14="http://schemas.microsoft.com/office/powerpoint/2010/main" val="3579185867"/>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3_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4_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xecutive">
  <a:themeElements>
    <a:clrScheme name="Custom 1">
      <a:dk1>
        <a:srgbClr val="D8D8D8"/>
      </a:dk1>
      <a:lt1>
        <a:srgbClr val="D8D8D8"/>
      </a:lt1>
      <a:dk2>
        <a:srgbClr val="F2F2F2"/>
      </a:dk2>
      <a:lt2>
        <a:srgbClr val="DEF5FA"/>
      </a:lt2>
      <a:accent1>
        <a:srgbClr val="A6DCEA"/>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5795</TotalTime>
  <Words>3998</Words>
  <Application>Microsoft Office PowerPoint</Application>
  <PresentationFormat>Custom</PresentationFormat>
  <Paragraphs>863</Paragraphs>
  <Slides>83</Slides>
  <Notes>39</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83</vt:i4>
      </vt:variant>
    </vt:vector>
  </HeadingPairs>
  <TitlesOfParts>
    <vt:vector size="108" baseType="lpstr">
      <vt:lpstr>Aharoni</vt:lpstr>
      <vt:lpstr>Albertus MT Lt</vt:lpstr>
      <vt:lpstr>Arial</vt:lpstr>
      <vt:lpstr>Calibri</vt:lpstr>
      <vt:lpstr>Calibri Body</vt:lpstr>
      <vt:lpstr>Cambria Math</vt:lpstr>
      <vt:lpstr>Century Gothic</vt:lpstr>
      <vt:lpstr>Courier New</vt:lpstr>
      <vt:lpstr>Haettenschweiler</vt:lpstr>
      <vt:lpstr>Lato</vt:lpstr>
      <vt:lpstr>Lato Black</vt:lpstr>
      <vt:lpstr>Open Sans</vt:lpstr>
      <vt:lpstr>Palatino Linotype</vt:lpstr>
      <vt:lpstr>Tahoma</vt:lpstr>
      <vt:lpstr>Times New Roman</vt:lpstr>
      <vt:lpstr>Verdana</vt:lpstr>
      <vt:lpstr>Wingdings</vt:lpstr>
      <vt:lpstr>Wingdings 2</vt:lpstr>
      <vt:lpstr>Office Theme</vt:lpstr>
      <vt:lpstr>2_Office Theme</vt:lpstr>
      <vt:lpstr>6_Office Theme</vt:lpstr>
      <vt:lpstr>11_Office Theme</vt:lpstr>
      <vt:lpstr>13_Office Theme</vt:lpstr>
      <vt:lpstr>14_Office Theme</vt:lpstr>
      <vt:lpstr>Executive</vt:lpstr>
      <vt:lpstr>PowerPoint Presentation</vt:lpstr>
      <vt:lpstr>PowerPoint Presentation</vt:lpstr>
      <vt:lpstr>Objective of Earthing</vt:lpstr>
      <vt:lpstr>PowerPoint Presentation</vt:lpstr>
      <vt:lpstr>PowerPoint Presentation</vt:lpstr>
      <vt:lpstr>PowerPoint Presentation</vt:lpstr>
      <vt:lpstr>PowerPoint Presentation</vt:lpstr>
      <vt:lpstr>PowerPoint Presentation</vt:lpstr>
      <vt:lpstr>PowerPoint Presentation</vt:lpstr>
      <vt:lpstr>Advantage of Marconite Over Chemical Earth Enhancement Material</vt:lpstr>
      <vt:lpstr>PowerPoint Presentation</vt:lpstr>
      <vt:lpstr>PowerPoint Presentation</vt:lpstr>
      <vt:lpstr>PowerPoint Presentation</vt:lpstr>
      <vt:lpstr>PowerPoint Presentation</vt:lpstr>
      <vt:lpstr>PowerPoint Presentation</vt:lpstr>
      <vt:lpstr>PowerPoint Presentation</vt:lpstr>
      <vt:lpstr>Water Requirement</vt:lpstr>
      <vt:lpstr>Marconite a Green Earthing :</vt:lpstr>
      <vt:lpstr>PowerPoint Presentation</vt:lpstr>
      <vt:lpstr>PowerPoint Presentation</vt:lpstr>
      <vt:lpstr>PowerPoint Presentation</vt:lpstr>
      <vt:lpstr>PowerPoint Presentation</vt:lpstr>
      <vt:lpstr>Relationship Soil Resistivity &amp; Corrosion </vt:lpstr>
      <vt:lpstr>PowerPoint Presentation</vt:lpstr>
      <vt:lpstr>Relationship between Earth Resistance &amp; Soil Resistivity</vt:lpstr>
      <vt:lpstr>Typical Example of Relationship of Soil Resistivity  to Achieve ER = Less than 1 Ohm  </vt:lpstr>
      <vt:lpstr>PowerPoint Presentation</vt:lpstr>
      <vt:lpstr>  Spacing  between the 2 Earth Pits</vt:lpstr>
      <vt:lpstr>Sphere of Influence </vt:lpstr>
      <vt:lpstr>Spacing between the Multiple Earth Pits</vt:lpstr>
      <vt:lpstr>PowerPoint Presentation</vt:lpstr>
      <vt:lpstr>PowerPoint Presentation</vt:lpstr>
      <vt:lpstr>MYTHS &amp; MISCONCEPTIONS</vt:lpstr>
      <vt:lpstr>MYTH : Ground Resistance of Copper Electrode is better than Steel Electrode. </vt:lpstr>
      <vt:lpstr>PowerPoint Presentation</vt:lpstr>
      <vt:lpstr>PowerPoint Presentation</vt:lpstr>
      <vt:lpstr>PowerPoint Presentation</vt:lpstr>
      <vt:lpstr>PowerPoint Presentation</vt:lpstr>
      <vt:lpstr>PowerPoint Presentation</vt:lpstr>
      <vt:lpstr>MYTH: More water in the earth pit reduces the Ground resistance</vt:lpstr>
      <vt:lpstr>PowerPoint Presentation</vt:lpstr>
      <vt:lpstr>PowerPoint Presentation</vt:lpstr>
      <vt:lpstr>Effect of soil temperature on soil resistivity </vt:lpstr>
      <vt:lpstr>PowerPoint Presentation</vt:lpstr>
      <vt:lpstr>PowerPoint Presentation</vt:lpstr>
      <vt:lpstr>PowerPoint Presentation</vt:lpstr>
      <vt:lpstr>Marconite Installations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Hospitals</vt:lpstr>
      <vt:lpstr>Industries</vt:lpstr>
      <vt:lpstr>Power Sector</vt:lpstr>
      <vt:lpstr>Defence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Mistakes in Earthing </vt:lpstr>
      <vt:lpstr>Do’s</vt:lpstr>
      <vt:lpstr>Don’ts</vt:lpstr>
      <vt:lpstr>Managing values of desired resistance</vt:lpstr>
      <vt:lpstr>PowerPoint Presentation</vt:lpstr>
      <vt:lpstr>PowerPoint Presentation</vt:lpstr>
      <vt:lpstr>Recent Projects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powergrid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sudhir-kks</dc:creator>
  <cp:lastModifiedBy>Ajay Chaturvedi</cp:lastModifiedBy>
  <cp:revision>510</cp:revision>
  <dcterms:created xsi:type="dcterms:W3CDTF">2003-07-26T10:11:16Z</dcterms:created>
  <dcterms:modified xsi:type="dcterms:W3CDTF">2022-07-22T11:55:40Z</dcterms:modified>
</cp:coreProperties>
</file>